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3"/>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13" r:id="rId31"/>
    <p:sldId id="314" r:id="rId32"/>
    <p:sldId id="305" r:id="rId33"/>
    <p:sldId id="315" r:id="rId34"/>
    <p:sldId id="323" r:id="rId35"/>
    <p:sldId id="324" r:id="rId36"/>
    <p:sldId id="325" r:id="rId37"/>
    <p:sldId id="326" r:id="rId38"/>
    <p:sldId id="327" r:id="rId39"/>
    <p:sldId id="304" r:id="rId40"/>
    <p:sldId id="312" r:id="rId41"/>
    <p:sldId id="316"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18" r:id="rId65"/>
    <p:sldId id="319" r:id="rId66"/>
    <p:sldId id="320" r:id="rId67"/>
    <p:sldId id="321" r:id="rId68"/>
    <p:sldId id="322" r:id="rId69"/>
    <p:sldId id="302" r:id="rId70"/>
    <p:sldId id="328" r:id="rId71"/>
    <p:sldId id="329" r:id="rId7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11893"/>
    <a:srgbClr val="FF8AD8"/>
    <a:srgbClr val="CCFF99"/>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820" autoAdjust="0"/>
  </p:normalViewPr>
  <p:slideViewPr>
    <p:cSldViewPr>
      <p:cViewPr varScale="1">
        <p:scale>
          <a:sx n="129" d="100"/>
          <a:sy n="129" d="100"/>
        </p:scale>
        <p:origin x="966"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2022/5/18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71</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4.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47.png"/><Relationship Id="rId10" Type="http://schemas.openxmlformats.org/officeDocument/2006/relationships/image" Target="../media/image39.tiff"/><Relationship Id="rId4" Type="http://schemas.openxmlformats.org/officeDocument/2006/relationships/image" Target="../media/image4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54.tiff"/><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5.tiff"/></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51.tiff"/><Relationship Id="rId2" Type="http://schemas.openxmlformats.org/officeDocument/2006/relationships/image" Target="../media/image66.tiff"/><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61.tiff"/><Relationship Id="rId4" Type="http://schemas.openxmlformats.org/officeDocument/2006/relationships/image" Target="../media/image65.tiff"/></Relationships>
</file>

<file path=ppt/slides/_rels/slide5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5.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分子動力学法</a:t>
            </a:r>
            <a:r>
              <a:rPr lang="en-US" altLang="ja-JP" sz="2800" dirty="0"/>
              <a:t>(Molecular Dynamics method, MD)</a:t>
            </a:r>
            <a:r>
              <a:rPr lang="ja-JP" altLang="en-US" sz="2800" dirty="0"/>
              <a:t>は、原子に働く力を計算し、運動方程式を数値積分することで時間発展させる手法</a:t>
            </a:r>
            <a:endParaRPr lang="en-US" altLang="ja-JP" sz="2800" dirty="0"/>
          </a:p>
          <a:p>
            <a:pPr marL="342900" indent="-342900">
              <a:buFont typeface="Arial" panose="020B0604020202020204" pitchFamily="34" charset="0"/>
              <a:buChar char="•"/>
            </a:pPr>
            <a:r>
              <a:rPr kumimoji="1" lang="ja-JP" altLang="en-US" sz="2800" dirty="0"/>
              <a:t>原子の電子状態を真面目に解くのが</a:t>
            </a:r>
            <a:r>
              <a:rPr kumimoji="1" lang="ja-JP" altLang="en-US" sz="2800" dirty="0">
                <a:solidFill>
                  <a:srgbClr val="FF0000"/>
                </a:solidFill>
              </a:rPr>
              <a:t>第一原理</a:t>
            </a:r>
            <a:r>
              <a:rPr kumimoji="1" lang="en-US" altLang="ja-JP" sz="2800" dirty="0">
                <a:solidFill>
                  <a:srgbClr val="FF0000"/>
                </a:solidFill>
              </a:rPr>
              <a:t>MD</a:t>
            </a:r>
            <a:r>
              <a:rPr kumimoji="1" lang="ja-JP" altLang="en-US" sz="2800" dirty="0"/>
              <a:t>、経験ポテンシャルで代用するのが</a:t>
            </a:r>
            <a:r>
              <a:rPr kumimoji="1" lang="ja-JP" altLang="en-US" sz="2800" dirty="0">
                <a:solidFill>
                  <a:srgbClr val="FF0000"/>
                </a:solidFill>
              </a:rPr>
              <a:t>古典</a:t>
            </a:r>
            <a:r>
              <a:rPr kumimoji="1" lang="en-US" altLang="ja-JP" sz="2800" dirty="0">
                <a:solidFill>
                  <a:srgbClr val="FF0000"/>
                </a:solidFill>
              </a:rPr>
              <a:t>MD</a:t>
            </a:r>
            <a:endParaRPr kumimoji="1" lang="en-US" altLang="ja-JP" sz="2800" dirty="0"/>
          </a:p>
          <a:p>
            <a:pPr marL="342900" indent="-342900">
              <a:buFont typeface="Arial" panose="020B0604020202020204" pitchFamily="34" charset="0"/>
              <a:buChar char="•"/>
            </a:pPr>
            <a:r>
              <a:rPr kumimoji="1" lang="ja-JP" altLang="en-US" sz="2800" dirty="0"/>
              <a:t>経験ポテンシャルを使う場合、力が遠距離まで届く場合と近距離で減衰する場合で扱いが大きく異る</a:t>
            </a:r>
            <a:endParaRPr kumimoji="1" lang="en-US" altLang="ja-JP" sz="2800" dirty="0"/>
          </a:p>
          <a:p>
            <a:pPr marL="342900" indent="-342900">
              <a:buFont typeface="Arial" panose="020B0604020202020204" pitchFamily="34" charset="0"/>
              <a:buChar char="•"/>
            </a:pPr>
            <a:r>
              <a:rPr lang="ja-JP" altLang="en-US" sz="2800" dirty="0">
                <a:solidFill>
                  <a:srgbClr val="FF0000"/>
                </a:solidFill>
              </a:rPr>
              <a:t>粒子法と分子動力学法は違う</a:t>
            </a:r>
            <a:r>
              <a:rPr lang="en-US" altLang="ja-JP" sz="2800" dirty="0"/>
              <a:t>(</a:t>
            </a:r>
            <a:r>
              <a:rPr lang="ja-JP" altLang="en-US" sz="2800" dirty="0"/>
              <a:t>数値計算手法としての性質は似ているが、解いている支配方程式が異なる</a:t>
            </a:r>
            <a:r>
              <a:rPr lang="en-US" altLang="ja-JP" sz="2800" dirty="0"/>
              <a:t>)</a:t>
            </a:r>
            <a:endParaRPr kumimoji="1" lang="en-US" altLang="ja-JP" sz="2800" dirty="0"/>
          </a:p>
          <a:p>
            <a:pPr marL="342900" indent="-342900">
              <a:buFont typeface="Arial" panose="020B0604020202020204" pitchFamily="34" charset="0"/>
              <a:buChar char="•"/>
            </a:pPr>
            <a:endParaRPr kumimoji="1" lang="en-US" altLang="ja-JP" sz="2800" dirty="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09320"/>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467544" y="1844824"/>
            <a:ext cx="820891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3275856" y="2132856"/>
            <a:ext cx="720080" cy="720080"/>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dirty="0"/>
              <a:t>系をカットオフ距離のセルに分割する</a:t>
            </a:r>
            <a:endParaRPr kumimoji="1" lang="en-US" altLang="ja-JP" sz="2000" dirty="0"/>
          </a:p>
          <a:p>
            <a:r>
              <a:rPr lang="ja-JP" altLang="en-US" sz="2000" dirty="0"/>
              <a:t>同じグリッドか隣接するセルの原子は相互作用する可能性がある</a:t>
            </a:r>
            <a:endParaRPr lang="en-US" altLang="ja-JP" sz="2000" dirty="0"/>
          </a:p>
          <a:p>
            <a:r>
              <a:rPr kumimoji="1" lang="ja-JP" altLang="en-US" sz="2000" dirty="0"/>
              <a:t>隣接しないセルに所属する原子は相互作用することはない</a:t>
            </a:r>
          </a:p>
        </p:txBody>
      </p:sp>
      <p:grpSp>
        <p:nvGrpSpPr>
          <p:cNvPr id="30" name="グループ化 29">
            <a:extLst>
              <a:ext uri="{FF2B5EF4-FFF2-40B4-BE49-F238E27FC236}">
                <a16:creationId xmlns:a16="http://schemas.microsoft.com/office/drawing/2014/main" id="{73579AE0-F969-97CD-1ECF-CCB6AEEA8150}"/>
              </a:ext>
            </a:extLst>
          </p:cNvPr>
          <p:cNvGrpSpPr/>
          <p:nvPr/>
        </p:nvGrpSpPr>
        <p:grpSpPr>
          <a:xfrm>
            <a:off x="2627784" y="2132856"/>
            <a:ext cx="720080" cy="720080"/>
            <a:chOff x="6012160" y="1988840"/>
            <a:chExt cx="2160240" cy="2160240"/>
          </a:xfrm>
        </p:grpSpPr>
        <p:sp>
          <p:nvSpPr>
            <p:cNvPr id="42" name="楕円 41">
              <a:extLst>
                <a:ext uri="{FF2B5EF4-FFF2-40B4-BE49-F238E27FC236}">
                  <a16:creationId xmlns:a16="http://schemas.microsoft.com/office/drawing/2014/main" id="{70377F87-B646-9FA0-8C4F-4EDB207385A9}"/>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A10238C-3F4A-E3B9-6D38-7412D78DF419}"/>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15CB400-D501-9514-8693-D665A78857CB}"/>
              </a:ext>
            </a:extLst>
          </p:cNvPr>
          <p:cNvGrpSpPr/>
          <p:nvPr/>
        </p:nvGrpSpPr>
        <p:grpSpPr>
          <a:xfrm>
            <a:off x="3059832" y="3501008"/>
            <a:ext cx="720080" cy="720080"/>
            <a:chOff x="6012160" y="1988840"/>
            <a:chExt cx="2160240" cy="2160240"/>
          </a:xfrm>
        </p:grpSpPr>
        <p:sp>
          <p:nvSpPr>
            <p:cNvPr id="48" name="楕円 47">
              <a:extLst>
                <a:ext uri="{FF2B5EF4-FFF2-40B4-BE49-F238E27FC236}">
                  <a16:creationId xmlns:a16="http://schemas.microsoft.com/office/drawing/2014/main" id="{DC6B6D54-2A5C-15BA-BDCF-C4107C10DCB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08355AF-6ED6-5269-3F79-99E37F3DB515}"/>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B2B6954-5A62-CC38-EF4F-5F49BF852D15}"/>
              </a:ext>
            </a:extLst>
          </p:cNvPr>
          <p:cNvGrpSpPr/>
          <p:nvPr/>
        </p:nvGrpSpPr>
        <p:grpSpPr>
          <a:xfrm>
            <a:off x="1835696" y="3501008"/>
            <a:ext cx="720080" cy="720080"/>
            <a:chOff x="6012160" y="1988840"/>
            <a:chExt cx="2160240" cy="2160240"/>
          </a:xfrm>
        </p:grpSpPr>
        <p:sp>
          <p:nvSpPr>
            <p:cNvPr id="51" name="楕円 50">
              <a:extLst>
                <a:ext uri="{FF2B5EF4-FFF2-40B4-BE49-F238E27FC236}">
                  <a16:creationId xmlns:a16="http://schemas.microsoft.com/office/drawing/2014/main" id="{C33AFF5D-530E-98EA-23EA-82F75E8550DA}"/>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FA67DC8-E87C-DFDE-5575-140B2E4623C4}"/>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BCF8F1EF-4E3F-31D8-B6DF-58DCB96209C1}"/>
              </a:ext>
            </a:extLst>
          </p:cNvPr>
          <p:cNvGrpSpPr/>
          <p:nvPr/>
        </p:nvGrpSpPr>
        <p:grpSpPr>
          <a:xfrm>
            <a:off x="1835696" y="1052736"/>
            <a:ext cx="720080" cy="720080"/>
            <a:chOff x="6012160" y="1988840"/>
            <a:chExt cx="2160240" cy="2160240"/>
          </a:xfrm>
        </p:grpSpPr>
        <p:sp>
          <p:nvSpPr>
            <p:cNvPr id="54" name="楕円 53">
              <a:extLst>
                <a:ext uri="{FF2B5EF4-FFF2-40B4-BE49-F238E27FC236}">
                  <a16:creationId xmlns:a16="http://schemas.microsoft.com/office/drawing/2014/main" id="{C98B34FA-71EF-0542-05B9-84EFFE69240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78DBBEF-605D-A9DB-CE92-887BFAA9E63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8B9392C6-63BE-8CDB-F93A-900B20C9759F}"/>
              </a:ext>
            </a:extLst>
          </p:cNvPr>
          <p:cNvGrpSpPr/>
          <p:nvPr/>
        </p:nvGrpSpPr>
        <p:grpSpPr>
          <a:xfrm>
            <a:off x="1547664" y="1412776"/>
            <a:ext cx="720080" cy="720080"/>
            <a:chOff x="6012160" y="1988840"/>
            <a:chExt cx="2160240" cy="2160240"/>
          </a:xfrm>
        </p:grpSpPr>
        <p:sp>
          <p:nvSpPr>
            <p:cNvPr id="57" name="楕円 56">
              <a:extLst>
                <a:ext uri="{FF2B5EF4-FFF2-40B4-BE49-F238E27FC236}">
                  <a16:creationId xmlns:a16="http://schemas.microsoft.com/office/drawing/2014/main" id="{7806DC42-904D-A9D8-095A-88C99574242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D52B0E73-4239-2733-6471-803824E3A412}"/>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dirty="0"/>
              <a:t>各原子が所属するセル番号の「住所録」を作る</a:t>
            </a:r>
            <a:endParaRPr kumimoji="1" lang="en-US" altLang="ja-JP" sz="2400" dirty="0"/>
          </a:p>
          <a:p>
            <a:r>
              <a:rPr kumimoji="1" lang="ja-JP" altLang="en-US" sz="2400" dirty="0"/>
              <a:t>ある粒子について、隣接する</a:t>
            </a:r>
            <a:r>
              <a:rPr kumimoji="1" lang="en-US" altLang="ja-JP" sz="2400" dirty="0"/>
              <a:t>9</a:t>
            </a:r>
            <a:r>
              <a:rPr kumimoji="1" lang="ja-JP" altLang="en-US" sz="2400" dirty="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
        <p:nvSpPr>
          <p:cNvPr id="3" name="テキスト ボックス 2">
            <a:extLst>
              <a:ext uri="{FF2B5EF4-FFF2-40B4-BE49-F238E27FC236}">
                <a16:creationId xmlns:a16="http://schemas.microsoft.com/office/drawing/2014/main" id="{35CD5AB8-804C-68A5-E111-E5973D7A1E04}"/>
              </a:ext>
            </a:extLst>
          </p:cNvPr>
          <p:cNvSpPr txBox="1"/>
          <p:nvPr/>
        </p:nvSpPr>
        <p:spPr>
          <a:xfrm>
            <a:off x="487177" y="465313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4" name="テキスト ボックス 3">
            <a:extLst>
              <a:ext uri="{FF2B5EF4-FFF2-40B4-BE49-F238E27FC236}">
                <a16:creationId xmlns:a16="http://schemas.microsoft.com/office/drawing/2014/main" id="{D4133304-8718-021D-15E2-32E25D74FBB4}"/>
              </a:ext>
            </a:extLst>
          </p:cNvPr>
          <p:cNvSpPr txBox="1"/>
          <p:nvPr/>
        </p:nvSpPr>
        <p:spPr>
          <a:xfrm>
            <a:off x="179512" y="4005064"/>
            <a:ext cx="3570208" cy="461665"/>
          </a:xfrm>
          <a:prstGeom prst="rect">
            <a:avLst/>
          </a:prstGeom>
          <a:noFill/>
        </p:spPr>
        <p:txBody>
          <a:bodyPr wrap="none" rtlCol="0">
            <a:spAutoFit/>
          </a:bodyPr>
          <a:lstStyle/>
          <a:p>
            <a:r>
              <a:rPr kumimoji="1" lang="ja-JP" altLang="en-US" sz="2400" dirty="0">
                <a:solidFill>
                  <a:srgbClr val="011893"/>
                </a:solidFill>
              </a:rPr>
              <a:t>分子動力学法の実装方法</a:t>
            </a:r>
          </a:p>
        </p:txBody>
      </p:sp>
      <p:sp>
        <p:nvSpPr>
          <p:cNvPr id="6" name="テキスト ボックス 5">
            <a:extLst>
              <a:ext uri="{FF2B5EF4-FFF2-40B4-BE49-F238E27FC236}">
                <a16:creationId xmlns:a16="http://schemas.microsoft.com/office/drawing/2014/main" id="{49AD8DAC-D307-7EE8-8F4C-13EA141D90F6}"/>
              </a:ext>
            </a:extLst>
          </p:cNvPr>
          <p:cNvSpPr txBox="1"/>
          <p:nvPr/>
        </p:nvSpPr>
        <p:spPr>
          <a:xfrm>
            <a:off x="179512" y="980728"/>
            <a:ext cx="1415772" cy="461665"/>
          </a:xfrm>
          <a:prstGeom prst="rect">
            <a:avLst/>
          </a:prstGeom>
          <a:noFill/>
        </p:spPr>
        <p:txBody>
          <a:bodyPr wrap="none" rtlCol="0">
            <a:spAutoFit/>
          </a:bodyPr>
          <a:lstStyle/>
          <a:p>
            <a:r>
              <a:rPr kumimoji="1" lang="ja-JP" altLang="en-US" sz="2400" dirty="0">
                <a:solidFill>
                  <a:srgbClr val="011893"/>
                </a:solidFill>
              </a:rPr>
              <a:t>力の計算</a:t>
            </a:r>
          </a:p>
        </p:txBody>
      </p:sp>
      <p:sp>
        <p:nvSpPr>
          <p:cNvPr id="7" name="テキスト ボックス 6">
            <a:extLst>
              <a:ext uri="{FF2B5EF4-FFF2-40B4-BE49-F238E27FC236}">
                <a16:creationId xmlns:a16="http://schemas.microsoft.com/office/drawing/2014/main" id="{3774C9D7-6AA4-7840-5E64-43E3DE3214A7}"/>
              </a:ext>
            </a:extLst>
          </p:cNvPr>
          <p:cNvSpPr txBox="1"/>
          <p:nvPr/>
        </p:nvSpPr>
        <p:spPr>
          <a:xfrm>
            <a:off x="611560" y="1340768"/>
            <a:ext cx="7776864"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ポテンシャルが距離の偶数次のみを含む場合、力積が距離の偶数次のみで書ける</a:t>
            </a:r>
            <a:endParaRPr lang="en-US" altLang="ja-JP" sz="2000" dirty="0"/>
          </a:p>
          <a:p>
            <a:pPr marL="342900" indent="-342900">
              <a:buFont typeface="Arial" panose="020B0604020202020204" pitchFamily="34" charset="0"/>
              <a:buChar char="•"/>
            </a:pPr>
            <a:r>
              <a:rPr lang="ja-JP" altLang="en-US" sz="2000" dirty="0"/>
              <a:t>ポテンシャルが奇数次を含む場合は逆数平方根の計算が必要</a:t>
            </a:r>
            <a:endParaRPr lang="en-US" altLang="ja-JP" sz="2000" dirty="0"/>
          </a:p>
        </p:txBody>
      </p:sp>
      <p:sp>
        <p:nvSpPr>
          <p:cNvPr id="8" name="テキスト ボックス 7">
            <a:extLst>
              <a:ext uri="{FF2B5EF4-FFF2-40B4-BE49-F238E27FC236}">
                <a16:creationId xmlns:a16="http://schemas.microsoft.com/office/drawing/2014/main" id="{14FB8250-6E33-68A7-22ED-29506BA82C91}"/>
              </a:ext>
            </a:extLst>
          </p:cNvPr>
          <p:cNvSpPr txBox="1"/>
          <p:nvPr/>
        </p:nvSpPr>
        <p:spPr>
          <a:xfrm>
            <a:off x="179512" y="2492896"/>
            <a:ext cx="2954655" cy="461665"/>
          </a:xfrm>
          <a:prstGeom prst="rect">
            <a:avLst/>
          </a:prstGeom>
          <a:noFill/>
        </p:spPr>
        <p:txBody>
          <a:bodyPr wrap="none" rtlCol="0">
            <a:spAutoFit/>
          </a:bodyPr>
          <a:lstStyle/>
          <a:p>
            <a:r>
              <a:rPr kumimoji="1" lang="ja-JP" altLang="en-US" sz="2400" dirty="0">
                <a:solidFill>
                  <a:srgbClr val="011893"/>
                </a:solidFill>
              </a:rPr>
              <a:t>相互作用ペアリスト</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5D277966-6029-9F0F-1729-4FCB8B4750B6}"/>
                  </a:ext>
                </a:extLst>
              </p:cNvPr>
              <p:cNvSpPr txBox="1"/>
              <p:nvPr/>
            </p:nvSpPr>
            <p:spPr>
              <a:xfrm>
                <a:off x="611560" y="2924944"/>
                <a:ext cx="7776864"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相互作用距離にカットオフがある場合、相互作用する原子ペアを探索する必要がある</a:t>
                </a:r>
                <a:endParaRPr lang="en-US" altLang="ja-JP" sz="2000" dirty="0"/>
              </a:p>
              <a:p>
                <a:pPr marL="342900" indent="-342900">
                  <a:buFont typeface="Arial" panose="020B0604020202020204" pitchFamily="34" charset="0"/>
                  <a:buChar char="•"/>
                </a:pPr>
                <a:r>
                  <a:rPr lang="ja-JP" altLang="en-US" sz="2000" dirty="0"/>
                  <a:t>全探索すると</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𝑁</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oMath>
                </a14:m>
                <a:r>
                  <a:rPr lang="ja-JP" altLang="en-US" sz="2000" dirty="0"/>
                  <a:t>だが、グリッド探索により</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m:t>
                    </m:r>
                    <m:r>
                      <a:rPr lang="ja-JP" altLang="en-US" sz="2000" i="1">
                        <a:latin typeface="Cambria Math" panose="02040503050406030204" pitchFamily="18" charset="0"/>
                      </a:rPr>
                      <m:t>となる</m:t>
                    </m:r>
                  </m:oMath>
                </a14:m>
                <a:endParaRPr lang="en-US" altLang="ja-JP" sz="2000" dirty="0"/>
              </a:p>
            </p:txBody>
          </p:sp>
        </mc:Choice>
        <mc:Fallback>
          <p:sp>
            <p:nvSpPr>
              <p:cNvPr id="9" name="テキスト ボックス 8">
                <a:extLst>
                  <a:ext uri="{FF2B5EF4-FFF2-40B4-BE49-F238E27FC236}">
                    <a16:creationId xmlns:a16="http://schemas.microsoft.com/office/drawing/2014/main" id="{5D277966-6029-9F0F-1729-4FCB8B4750B6}"/>
                  </a:ext>
                </a:extLst>
              </p:cNvPr>
              <p:cNvSpPr txBox="1">
                <a:spLocks noRot="1" noChangeAspect="1" noMove="1" noResize="1" noEditPoints="1" noAdjustHandles="1" noChangeArrowheads="1" noChangeShapeType="1" noTextEdit="1"/>
              </p:cNvSpPr>
              <p:nvPr/>
            </p:nvSpPr>
            <p:spPr>
              <a:xfrm>
                <a:off x="611560" y="2924944"/>
                <a:ext cx="7776864" cy="1015663"/>
              </a:xfrm>
              <a:prstGeom prst="rect">
                <a:avLst/>
              </a:prstGeom>
              <a:blipFill>
                <a:blip r:embed="rId2"/>
                <a:stretch>
                  <a:fillRect l="-705" t="-3614"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95536" y="177281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4374916" cy="523220"/>
          </a:xfrm>
          <a:prstGeom prst="rect">
            <a:avLst/>
          </a:prstGeom>
          <a:noFill/>
        </p:spPr>
        <p:txBody>
          <a:bodyPr wrap="none" rtlCol="0">
            <a:spAutoFit/>
          </a:bodyPr>
          <a:lstStyle/>
          <a:p>
            <a:r>
              <a:rPr kumimoji="1" lang="ja-JP" altLang="en-US" sz="2800" dirty="0"/>
              <a:t>分子動力学法の実装</a:t>
            </a:r>
            <a:r>
              <a:rPr kumimoji="1" lang="en-US" altLang="ja-JP" sz="2800" dirty="0"/>
              <a:t>(</a:t>
            </a:r>
            <a:r>
              <a:rPr kumimoji="1" lang="ja-JP" altLang="en-US" sz="2800" dirty="0"/>
              <a:t>再掲</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258254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3944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1569660"/>
          </a:xfrm>
          <a:prstGeom prst="rect">
            <a:avLst/>
          </a:prstGeom>
          <a:noFill/>
        </p:spPr>
        <p:txBody>
          <a:bodyPr wrap="square" rtlCol="0">
            <a:spAutoFit/>
          </a:bodyPr>
          <a:lstStyle/>
          <a:p>
            <a:r>
              <a:rPr kumimoji="1" lang="ja-JP" altLang="en-US" sz="2400" dirty="0"/>
              <a:t>一度使ったデータは再利用する可能性が高いため、演算器の近くにデータを残しておく</a:t>
            </a:r>
            <a:r>
              <a:rPr kumimoji="1" lang="en-US" altLang="ja-JP" sz="2400" dirty="0"/>
              <a:t>(</a:t>
            </a:r>
            <a:r>
              <a:rPr kumimoji="1" lang="ja-JP" altLang="en-US" sz="2400" dirty="0">
                <a:solidFill>
                  <a:srgbClr val="FF0000"/>
                </a:solidFill>
              </a:rPr>
              <a:t>時間局所性</a:t>
            </a:r>
            <a:r>
              <a:rPr kumimoji="1" lang="en-US" altLang="ja-JP" sz="2400" dirty="0"/>
              <a:t>)</a:t>
            </a:r>
          </a:p>
          <a:p>
            <a:r>
              <a:rPr kumimoji="1" lang="ja-JP" altLang="en-US" sz="2400" dirty="0"/>
              <a:t>使ったデータの周辺のデータは今後使われる可能性が高いため、一緒に持ってくる</a:t>
            </a:r>
            <a:r>
              <a:rPr kumimoji="1" lang="en-US" altLang="ja-JP" sz="2400" dirty="0"/>
              <a:t>(</a:t>
            </a:r>
            <a:r>
              <a:rPr kumimoji="1" lang="ja-JP" altLang="en-US" sz="2400" dirty="0">
                <a:solidFill>
                  <a:srgbClr val="FF0000"/>
                </a:solidFill>
              </a:rPr>
              <a:t>空間局所性</a:t>
            </a:r>
            <a:r>
              <a:rPr kumimoji="1" lang="en-US" altLang="ja-JP" sz="2400" dirty="0"/>
              <a:t>)</a:t>
            </a:r>
            <a:endParaRPr kumimoji="1" lang="ja-JP" altLang="en-US" sz="2400" dirty="0"/>
          </a:p>
        </p:txBody>
      </p:sp>
    </p:spTree>
    <p:extLst>
      <p:ext uri="{BB962C8B-B14F-4D97-AF65-F5344CB8AC3E}">
        <p14:creationId xmlns:p14="http://schemas.microsoft.com/office/powerpoint/2010/main" val="109616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F964FE-B2AD-9E35-0AF8-BC45E965AEF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4" name="正方形/長方形 3">
            <a:extLst>
              <a:ext uri="{FF2B5EF4-FFF2-40B4-BE49-F238E27FC236}">
                <a16:creationId xmlns:a16="http://schemas.microsoft.com/office/drawing/2014/main" id="{A122F5F4-940E-88BE-B030-0C93E1B3D37F}"/>
              </a:ext>
            </a:extLst>
          </p:cNvPr>
          <p:cNvSpPr/>
          <p:nvPr/>
        </p:nvSpPr>
        <p:spPr>
          <a:xfrm>
            <a:off x="53640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F1154E-DF1F-DEAB-5D58-BC6FD4FF13E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793B79-6EB3-0348-FC68-0F2F1B4EC68B}"/>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D0E8442-F75D-E392-A9A5-FE8464A23DED}"/>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9A1167-2262-9319-435D-EAB5EF451432}"/>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8B0D33-F0C4-76F9-EBCD-7D56939F620F}"/>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D550-1F18-2EF6-9322-B9AA72989E37}"/>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428C29-5EBC-576F-8B95-F6249BAD7E99}"/>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450AD75-EFF4-9AD2-9D9F-4A9B8B8CFB93}"/>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0E1DD9-CC53-D8B0-3BD4-F3FFDEEB468C}"/>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5872C7D-6FFF-F0D2-0C50-788A21BCB8C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6822DC-3659-4F00-BAAC-D6FDAFCE9020}"/>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6D584CA-5B44-B5ED-05D3-489BC661E696}"/>
              </a:ext>
            </a:extLst>
          </p:cNvPr>
          <p:cNvSpPr/>
          <p:nvPr/>
        </p:nvSpPr>
        <p:spPr>
          <a:xfrm>
            <a:off x="6804248" y="24208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DF0034F-E8EE-C002-8C0D-49753DF6F61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62A3498-B0A4-9BCB-9DA7-004D546841A3}"/>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E8CEC91-F5C2-A9BF-FBD2-D69BCF6E359B}"/>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9873A53-4830-51FA-DB0E-D9541781103D}"/>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3" name="テキスト ボックス 22">
            <a:extLst>
              <a:ext uri="{FF2B5EF4-FFF2-40B4-BE49-F238E27FC236}">
                <a16:creationId xmlns:a16="http://schemas.microsoft.com/office/drawing/2014/main" id="{C70E5199-FEF2-7BDF-A4DF-1A333FBA2682}"/>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1BEB9EFE-5EDA-0EF2-E9CD-713B4BA59272}"/>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5" name="テキスト ボックス 24">
            <a:extLst>
              <a:ext uri="{FF2B5EF4-FFF2-40B4-BE49-F238E27FC236}">
                <a16:creationId xmlns:a16="http://schemas.microsoft.com/office/drawing/2014/main" id="{1FAC3A21-E8BB-E094-C918-5C0E30473EC5}"/>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7" name="テキスト ボックス 26">
            <a:extLst>
              <a:ext uri="{FF2B5EF4-FFF2-40B4-BE49-F238E27FC236}">
                <a16:creationId xmlns:a16="http://schemas.microsoft.com/office/drawing/2014/main" id="{E9B01BE8-ABB0-12AE-D894-6F0563B7B4E1}"/>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8" name="テキスト ボックス 27">
            <a:extLst>
              <a:ext uri="{FF2B5EF4-FFF2-40B4-BE49-F238E27FC236}">
                <a16:creationId xmlns:a16="http://schemas.microsoft.com/office/drawing/2014/main" id="{126566D7-2414-9523-1950-D4B55C719BF8}"/>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9" name="テキスト ボックス 28">
            <a:extLst>
              <a:ext uri="{FF2B5EF4-FFF2-40B4-BE49-F238E27FC236}">
                <a16:creationId xmlns:a16="http://schemas.microsoft.com/office/drawing/2014/main" id="{FF6A9A5D-921F-B91D-0810-908E89A0D51D}"/>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30" name="テキスト ボックス 29">
            <a:extLst>
              <a:ext uri="{FF2B5EF4-FFF2-40B4-BE49-F238E27FC236}">
                <a16:creationId xmlns:a16="http://schemas.microsoft.com/office/drawing/2014/main" id="{BA4BEC21-C500-DDEA-6513-C817A208606B}"/>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31" name="テキスト ボックス 30">
            <a:extLst>
              <a:ext uri="{FF2B5EF4-FFF2-40B4-BE49-F238E27FC236}">
                <a16:creationId xmlns:a16="http://schemas.microsoft.com/office/drawing/2014/main" id="{09E1FEA5-6EBC-925A-F6AB-B0BFD51E7BDB}"/>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32" name="テキスト ボックス 31">
            <a:extLst>
              <a:ext uri="{FF2B5EF4-FFF2-40B4-BE49-F238E27FC236}">
                <a16:creationId xmlns:a16="http://schemas.microsoft.com/office/drawing/2014/main" id="{816A0192-49DD-408B-6308-4BAA7EA909BC}"/>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3" name="正方形/長方形 32">
            <a:extLst>
              <a:ext uri="{FF2B5EF4-FFF2-40B4-BE49-F238E27FC236}">
                <a16:creationId xmlns:a16="http://schemas.microsoft.com/office/drawing/2014/main" id="{3904C1E4-D55E-6078-6C8B-18433F112009}"/>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83893F6-1B06-8381-A3A2-0CFDCA4D4EF7}"/>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FD611AF-36EB-EC8E-8613-E23D25BF20CA}"/>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31597A0-E8B1-D393-2179-60B37797D6DA}"/>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DD46A1-7820-C666-6E72-75B8372BE3A8}"/>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B9349F5-BFDA-458A-85A1-D3FEFB8B687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4A230A-F4AA-21FE-2E11-F8CB4609FC20}"/>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173C9A5-9B10-9C1A-1ACE-4D22E8BE2A7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1BCFDF-A6DD-F4DC-C6EA-DF7805BB7707}"/>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EAC80CD-169D-52CF-EAB6-01B557CB9B47}"/>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142ACA8-F409-3743-C631-487A80CED335}"/>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226A29E-6C1E-B764-69F4-DF2DB7A8ABF6}"/>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F1BC75D-7EDB-FF1B-2502-4B9CCC4F8900}"/>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0F7A686-0FAE-42A2-C7C5-53B1965C3AB6}"/>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D184F8-EC8A-F739-8DE2-C2EA99FD2A18}"/>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9C88258-3380-0193-17EF-179B96CD5C06}"/>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D8989E5D-6E9F-2A63-3B10-59B3A802D32F}"/>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50" name="テキスト ボックス 49">
            <a:extLst>
              <a:ext uri="{FF2B5EF4-FFF2-40B4-BE49-F238E27FC236}">
                <a16:creationId xmlns:a16="http://schemas.microsoft.com/office/drawing/2014/main" id="{5BAC97CF-2516-7D53-44B3-62FC2419455B}"/>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pic>
        <p:nvPicPr>
          <p:cNvPr id="52" name="Picture 2" descr="ä¼ç¤¾ã®å»ºç©ã®ã¢ã¤ã³ã³ï¼å·¥å ´ï¼">
            <a:extLst>
              <a:ext uri="{FF2B5EF4-FFF2-40B4-BE49-F238E27FC236}">
                <a16:creationId xmlns:a16="http://schemas.microsoft.com/office/drawing/2014/main" id="{B5E75E03-3C1E-6F48-BE29-8EB3EDA19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0DF142A8-4C6B-4E0B-648F-F586C74AF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倉庫のイラスト">
            <a:extLst>
              <a:ext uri="{FF2B5EF4-FFF2-40B4-BE49-F238E27FC236}">
                <a16:creationId xmlns:a16="http://schemas.microsoft.com/office/drawing/2014/main" id="{270EF134-E6B6-B9C9-D689-D70D0B746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620688"/>
            <a:ext cx="1224466" cy="105576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0DE1D31A-135B-891D-0986-CC80968D4C04}"/>
              </a:ext>
            </a:extLst>
          </p:cNvPr>
          <p:cNvSpPr txBox="1"/>
          <p:nvPr/>
        </p:nvSpPr>
        <p:spPr>
          <a:xfrm>
            <a:off x="1403648" y="1700808"/>
            <a:ext cx="2980303" cy="369332"/>
          </a:xfrm>
          <a:prstGeom prst="rect">
            <a:avLst/>
          </a:prstGeom>
          <a:noFill/>
        </p:spPr>
        <p:txBody>
          <a:bodyPr wrap="none" rtlCol="0">
            <a:spAutoFit/>
          </a:bodyPr>
          <a:lstStyle/>
          <a:p>
            <a:r>
              <a:rPr kumimoji="1" lang="en-US" altLang="ja-JP" dirty="0"/>
              <a:t>14</a:t>
            </a:r>
            <a:r>
              <a:rPr kumimoji="1" lang="ja-JP" altLang="en-US" dirty="0"/>
              <a:t>番地のデータをください</a:t>
            </a:r>
          </a:p>
        </p:txBody>
      </p:sp>
      <p:sp>
        <p:nvSpPr>
          <p:cNvPr id="56" name="正方形/長方形 55">
            <a:extLst>
              <a:ext uri="{FF2B5EF4-FFF2-40B4-BE49-F238E27FC236}">
                <a16:creationId xmlns:a16="http://schemas.microsoft.com/office/drawing/2014/main" id="{04250AFA-62E2-C5FE-23B2-9E4D1DF1EE1B}"/>
              </a:ext>
            </a:extLst>
          </p:cNvPr>
          <p:cNvSpPr/>
          <p:nvPr/>
        </p:nvSpPr>
        <p:spPr>
          <a:xfrm>
            <a:off x="5220072" y="23488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38902DA8-2DAE-A5E3-E226-8FFFA0B87402}"/>
              </a:ext>
            </a:extLst>
          </p:cNvPr>
          <p:cNvCxnSpPr/>
          <p:nvPr/>
        </p:nvCxnSpPr>
        <p:spPr>
          <a:xfrm>
            <a:off x="1475656" y="2276872"/>
            <a:ext cx="33843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9" name="Picture 2" descr="物置小屋のイラスト">
            <a:extLst>
              <a:ext uri="{FF2B5EF4-FFF2-40B4-BE49-F238E27FC236}">
                <a16:creationId xmlns:a16="http://schemas.microsoft.com/office/drawing/2014/main" id="{3B3E3058-9D21-F234-FCC0-3E9E6B4F7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653136"/>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DF0FEECA-5EA0-B385-31B2-B12DE5BB99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789040"/>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id="{B82995BB-3FD7-4788-FDA3-6B993FEF72A2}"/>
              </a:ext>
            </a:extLst>
          </p:cNvPr>
          <p:cNvSpPr/>
          <p:nvPr/>
        </p:nvSpPr>
        <p:spPr>
          <a:xfrm>
            <a:off x="17636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8263BFA-AD90-9F87-89CB-FCA7EDF62AC1}"/>
              </a:ext>
            </a:extLst>
          </p:cNvPr>
          <p:cNvSpPr/>
          <p:nvPr/>
        </p:nvSpPr>
        <p:spPr>
          <a:xfrm>
            <a:off x="21237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1FC2B54-B812-6407-1B09-94F872ACF44C}"/>
              </a:ext>
            </a:extLst>
          </p:cNvPr>
          <p:cNvSpPr/>
          <p:nvPr/>
        </p:nvSpPr>
        <p:spPr>
          <a:xfrm>
            <a:off x="24837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D236428-FC68-3552-F678-D9E178713520}"/>
              </a:ext>
            </a:extLst>
          </p:cNvPr>
          <p:cNvSpPr/>
          <p:nvPr/>
        </p:nvSpPr>
        <p:spPr>
          <a:xfrm>
            <a:off x="284380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8119371D-E16D-BEE9-C52C-657619E6558B}"/>
              </a:ext>
            </a:extLst>
          </p:cNvPr>
          <p:cNvSpPr/>
          <p:nvPr/>
        </p:nvSpPr>
        <p:spPr>
          <a:xfrm>
            <a:off x="3203848" y="42210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BAE3092-A89F-7A43-B1D6-E9EAFE0A4761}"/>
              </a:ext>
            </a:extLst>
          </p:cNvPr>
          <p:cNvSpPr/>
          <p:nvPr/>
        </p:nvSpPr>
        <p:spPr>
          <a:xfrm>
            <a:off x="35638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BD93FB-67CB-70E0-CB28-8A20136D433E}"/>
              </a:ext>
            </a:extLst>
          </p:cNvPr>
          <p:cNvSpPr/>
          <p:nvPr/>
        </p:nvSpPr>
        <p:spPr>
          <a:xfrm>
            <a:off x="39239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2F04068-6AA3-58B0-AD5F-CA6D6C7D4BDC}"/>
              </a:ext>
            </a:extLst>
          </p:cNvPr>
          <p:cNvSpPr/>
          <p:nvPr/>
        </p:nvSpPr>
        <p:spPr>
          <a:xfrm>
            <a:off x="42839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38490D1-05E8-D269-8BDA-42F2D7486B82}"/>
              </a:ext>
            </a:extLst>
          </p:cNvPr>
          <p:cNvSpPr/>
          <p:nvPr/>
        </p:nvSpPr>
        <p:spPr>
          <a:xfrm>
            <a:off x="17636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D406C2C6-401C-F6A4-64BB-B19DE21F3FF7}"/>
              </a:ext>
            </a:extLst>
          </p:cNvPr>
          <p:cNvSpPr/>
          <p:nvPr/>
        </p:nvSpPr>
        <p:spPr>
          <a:xfrm>
            <a:off x="21237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1B412311-E244-660E-D3F9-2DF26FFA7A8E}"/>
              </a:ext>
            </a:extLst>
          </p:cNvPr>
          <p:cNvSpPr/>
          <p:nvPr/>
        </p:nvSpPr>
        <p:spPr>
          <a:xfrm>
            <a:off x="24837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13FBB32-E76E-ED4D-10F7-ECB3ED250493}"/>
              </a:ext>
            </a:extLst>
          </p:cNvPr>
          <p:cNvSpPr/>
          <p:nvPr/>
        </p:nvSpPr>
        <p:spPr>
          <a:xfrm>
            <a:off x="284380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B877EBF4-BBC8-5C8F-C633-66E463E9FE4B}"/>
              </a:ext>
            </a:extLst>
          </p:cNvPr>
          <p:cNvSpPr/>
          <p:nvPr/>
        </p:nvSpPr>
        <p:spPr>
          <a:xfrm>
            <a:off x="320384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264F87D-098F-5FA5-F9A7-930523B46F7C}"/>
              </a:ext>
            </a:extLst>
          </p:cNvPr>
          <p:cNvSpPr/>
          <p:nvPr/>
        </p:nvSpPr>
        <p:spPr>
          <a:xfrm>
            <a:off x="35638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3FD6B68-2D7A-E3F1-95A2-FAB0C2C48247}"/>
              </a:ext>
            </a:extLst>
          </p:cNvPr>
          <p:cNvSpPr/>
          <p:nvPr/>
        </p:nvSpPr>
        <p:spPr>
          <a:xfrm>
            <a:off x="39239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B36BFEDC-F4BD-1CE7-CB4D-3E9DC2012EDB}"/>
              </a:ext>
            </a:extLst>
          </p:cNvPr>
          <p:cNvSpPr/>
          <p:nvPr/>
        </p:nvSpPr>
        <p:spPr>
          <a:xfrm>
            <a:off x="42839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640B15A-84F0-2F4D-3680-A4FB4DFDFEA7}"/>
              </a:ext>
            </a:extLst>
          </p:cNvPr>
          <p:cNvSpPr/>
          <p:nvPr/>
        </p:nvSpPr>
        <p:spPr>
          <a:xfrm>
            <a:off x="1619672"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AC042-376F-FEB1-128D-C2B358FDDD89}"/>
              </a:ext>
            </a:extLst>
          </p:cNvPr>
          <p:cNvSpPr/>
          <p:nvPr/>
        </p:nvSpPr>
        <p:spPr>
          <a:xfrm>
            <a:off x="17636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DF710A4B-2A15-BD46-397C-C8E7DBCA433A}"/>
              </a:ext>
            </a:extLst>
          </p:cNvPr>
          <p:cNvSpPr/>
          <p:nvPr/>
        </p:nvSpPr>
        <p:spPr>
          <a:xfrm>
            <a:off x="21237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5CD5BED3-EB87-B2B2-C9A6-66334FC2AD4B}"/>
              </a:ext>
            </a:extLst>
          </p:cNvPr>
          <p:cNvSpPr/>
          <p:nvPr/>
        </p:nvSpPr>
        <p:spPr>
          <a:xfrm>
            <a:off x="24837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F1008A30-E8ED-2208-D4AA-D5D21F1F4706}"/>
              </a:ext>
            </a:extLst>
          </p:cNvPr>
          <p:cNvSpPr/>
          <p:nvPr/>
        </p:nvSpPr>
        <p:spPr>
          <a:xfrm>
            <a:off x="284380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2EBBA3-0829-34B2-26AE-5EA526C8F607}"/>
              </a:ext>
            </a:extLst>
          </p:cNvPr>
          <p:cNvSpPr/>
          <p:nvPr/>
        </p:nvSpPr>
        <p:spPr>
          <a:xfrm>
            <a:off x="320384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9B1ECBA0-6989-8EA4-85A6-33298DEACF5D}"/>
              </a:ext>
            </a:extLst>
          </p:cNvPr>
          <p:cNvSpPr/>
          <p:nvPr/>
        </p:nvSpPr>
        <p:spPr>
          <a:xfrm>
            <a:off x="35638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D005576-E63D-7F88-B9F2-AE9C31230D9B}"/>
              </a:ext>
            </a:extLst>
          </p:cNvPr>
          <p:cNvSpPr/>
          <p:nvPr/>
        </p:nvSpPr>
        <p:spPr>
          <a:xfrm>
            <a:off x="39239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03EE9DE5-4CDD-0B8F-2A16-3FC942E4AE1E}"/>
              </a:ext>
            </a:extLst>
          </p:cNvPr>
          <p:cNvSpPr/>
          <p:nvPr/>
        </p:nvSpPr>
        <p:spPr>
          <a:xfrm>
            <a:off x="42839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29D3EE76-AE13-6CC6-268A-5A2AAD299EAB}"/>
              </a:ext>
            </a:extLst>
          </p:cNvPr>
          <p:cNvSpPr/>
          <p:nvPr/>
        </p:nvSpPr>
        <p:spPr>
          <a:xfrm>
            <a:off x="1619672"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36703F6B-EC25-ECF4-C413-EE714570DB9C}"/>
              </a:ext>
            </a:extLst>
          </p:cNvPr>
          <p:cNvSpPr/>
          <p:nvPr/>
        </p:nvSpPr>
        <p:spPr>
          <a:xfrm>
            <a:off x="17636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6C848985-D9E7-93C6-15FF-F3C1B09A731E}"/>
              </a:ext>
            </a:extLst>
          </p:cNvPr>
          <p:cNvSpPr/>
          <p:nvPr/>
        </p:nvSpPr>
        <p:spPr>
          <a:xfrm>
            <a:off x="21237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68A349AA-7793-0221-60E3-552964459E3F}"/>
              </a:ext>
            </a:extLst>
          </p:cNvPr>
          <p:cNvSpPr/>
          <p:nvPr/>
        </p:nvSpPr>
        <p:spPr>
          <a:xfrm>
            <a:off x="24837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293E61A5-5E68-14CD-150A-B64207D90D0E}"/>
              </a:ext>
            </a:extLst>
          </p:cNvPr>
          <p:cNvSpPr/>
          <p:nvPr/>
        </p:nvSpPr>
        <p:spPr>
          <a:xfrm>
            <a:off x="284380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75CA3A00-B07D-49CC-E9AD-D559B6DBF1D7}"/>
              </a:ext>
            </a:extLst>
          </p:cNvPr>
          <p:cNvSpPr/>
          <p:nvPr/>
        </p:nvSpPr>
        <p:spPr>
          <a:xfrm>
            <a:off x="320384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25AFE4B-E8C2-76A3-3871-671ACACA1615}"/>
              </a:ext>
            </a:extLst>
          </p:cNvPr>
          <p:cNvSpPr/>
          <p:nvPr/>
        </p:nvSpPr>
        <p:spPr>
          <a:xfrm>
            <a:off x="35638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2E344A9C-5BF2-E2C9-6C77-83352A7263EB}"/>
              </a:ext>
            </a:extLst>
          </p:cNvPr>
          <p:cNvSpPr/>
          <p:nvPr/>
        </p:nvSpPr>
        <p:spPr>
          <a:xfrm>
            <a:off x="39239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FF1EB05-EB17-F800-DE10-DF5F1FFC33E2}"/>
              </a:ext>
            </a:extLst>
          </p:cNvPr>
          <p:cNvSpPr/>
          <p:nvPr/>
        </p:nvSpPr>
        <p:spPr>
          <a:xfrm>
            <a:off x="42839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6F9E50DB-0B5A-EDC3-3686-315B72FE1537}"/>
              </a:ext>
            </a:extLst>
          </p:cNvPr>
          <p:cNvSpPr/>
          <p:nvPr/>
        </p:nvSpPr>
        <p:spPr>
          <a:xfrm>
            <a:off x="1619672"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F48EE4E-79FD-DDF0-9954-481AAF24F238}"/>
              </a:ext>
            </a:extLst>
          </p:cNvPr>
          <p:cNvSpPr/>
          <p:nvPr/>
        </p:nvSpPr>
        <p:spPr>
          <a:xfrm>
            <a:off x="1619672" y="41490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コネクタ: カギ線 101">
            <a:extLst>
              <a:ext uri="{FF2B5EF4-FFF2-40B4-BE49-F238E27FC236}">
                <a16:creationId xmlns:a16="http://schemas.microsoft.com/office/drawing/2014/main" id="{BD4F8A7B-D87F-3A40-3AD0-DD260B9DF1CC}"/>
              </a:ext>
            </a:extLst>
          </p:cNvPr>
          <p:cNvCxnSpPr>
            <a:stCxn id="56" idx="1"/>
            <a:endCxn id="73" idx="0"/>
          </p:cNvCxnSpPr>
          <p:nvPr/>
        </p:nvCxnSpPr>
        <p:spPr>
          <a:xfrm rot="10800000" flipV="1">
            <a:off x="3095836" y="2528900"/>
            <a:ext cx="2124236" cy="162018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4BC96905-7F86-BCC4-8C8A-4DD902360595}"/>
              </a:ext>
            </a:extLst>
          </p:cNvPr>
          <p:cNvSpPr txBox="1"/>
          <p:nvPr/>
        </p:nvSpPr>
        <p:spPr>
          <a:xfrm>
            <a:off x="3131840" y="3068960"/>
            <a:ext cx="2262158" cy="923330"/>
          </a:xfrm>
          <a:prstGeom prst="rect">
            <a:avLst/>
          </a:prstGeom>
          <a:noFill/>
        </p:spPr>
        <p:txBody>
          <a:bodyPr wrap="none" rtlCol="0">
            <a:spAutoFit/>
          </a:bodyPr>
          <a:lstStyle/>
          <a:p>
            <a:r>
              <a:rPr kumimoji="1" lang="ja-JP" altLang="en-US" dirty="0"/>
              <a:t>連続する塊を</a:t>
            </a:r>
            <a:endParaRPr kumimoji="1" lang="en-US" altLang="ja-JP" dirty="0"/>
          </a:p>
          <a:p>
            <a:r>
              <a:rPr lang="ja-JP" altLang="en-US" dirty="0"/>
              <a:t>まとめて取ってくる</a:t>
            </a:r>
            <a:endParaRPr lang="en-US" altLang="ja-JP" dirty="0"/>
          </a:p>
          <a:p>
            <a:r>
              <a:rPr kumimoji="1" lang="en-US" altLang="ja-JP" dirty="0"/>
              <a:t>(</a:t>
            </a:r>
            <a:r>
              <a:rPr kumimoji="1" lang="ja-JP" altLang="en-US" dirty="0">
                <a:solidFill>
                  <a:srgbClr val="FF0000"/>
                </a:solidFill>
              </a:rPr>
              <a:t>ライン</a:t>
            </a:r>
            <a:r>
              <a:rPr kumimoji="1" lang="en-US" altLang="ja-JP" dirty="0"/>
              <a:t>)</a:t>
            </a:r>
            <a:endParaRPr kumimoji="1" lang="ja-JP" altLang="en-US" dirty="0"/>
          </a:p>
        </p:txBody>
      </p:sp>
      <p:cxnSp>
        <p:nvCxnSpPr>
          <p:cNvPr id="107" name="コネクタ: カギ線 106">
            <a:extLst>
              <a:ext uri="{FF2B5EF4-FFF2-40B4-BE49-F238E27FC236}">
                <a16:creationId xmlns:a16="http://schemas.microsoft.com/office/drawing/2014/main" id="{021FFA1C-D688-D770-EF20-9B9B08B6930B}"/>
              </a:ext>
            </a:extLst>
          </p:cNvPr>
          <p:cNvCxnSpPr>
            <a:cxnSpLocks/>
            <a:stCxn id="100" idx="3"/>
            <a:endCxn id="108" idx="1"/>
          </p:cNvCxnSpPr>
          <p:nvPr/>
        </p:nvCxnSpPr>
        <p:spPr>
          <a:xfrm flipV="1">
            <a:off x="4572000" y="4544254"/>
            <a:ext cx="720080" cy="8649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975C61CB-5420-1121-8F10-288D7157A1AB}"/>
              </a:ext>
            </a:extLst>
          </p:cNvPr>
          <p:cNvSpPr txBox="1"/>
          <p:nvPr/>
        </p:nvSpPr>
        <p:spPr>
          <a:xfrm>
            <a:off x="5292080" y="4221088"/>
            <a:ext cx="3647152" cy="646331"/>
          </a:xfrm>
          <a:prstGeom prst="rect">
            <a:avLst/>
          </a:prstGeom>
          <a:noFill/>
        </p:spPr>
        <p:txBody>
          <a:bodyPr wrap="none" rtlCol="0">
            <a:spAutoFit/>
          </a:bodyPr>
          <a:lstStyle/>
          <a:p>
            <a:r>
              <a:rPr kumimoji="1" lang="ja-JP" altLang="en-US" dirty="0"/>
              <a:t>キャッシュからあふれたラインは</a:t>
            </a:r>
            <a:endParaRPr kumimoji="1" lang="en-US" altLang="ja-JP" dirty="0"/>
          </a:p>
          <a:p>
            <a:r>
              <a:rPr lang="ja-JP" altLang="en-US" dirty="0"/>
              <a:t>メモリに書き戻す</a:t>
            </a:r>
            <a:endParaRPr kumimoji="1" lang="ja-JP" altLang="en-US" dirty="0"/>
          </a:p>
        </p:txBody>
      </p:sp>
    </p:spTree>
    <p:extLst>
      <p:ext uri="{BB962C8B-B14F-4D97-AF65-F5344CB8AC3E}">
        <p14:creationId xmlns:p14="http://schemas.microsoft.com/office/powerpoint/2010/main" val="357347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CD22F0-9B14-B302-E70B-93A038380274}"/>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F74B93D7-C167-9565-D27C-D5A8EE93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1FF41383-4F1F-63FD-72A3-5D631C52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20"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物置小屋のイラスト">
            <a:extLst>
              <a:ext uri="{FF2B5EF4-FFF2-40B4-BE49-F238E27FC236}">
                <a16:creationId xmlns:a16="http://schemas.microsoft.com/office/drawing/2014/main" id="{8F09295F-C426-48CC-CF0A-0CF6D6C74B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56490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47F7E1B6-F0E7-F3FC-375B-F271E468AE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70080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D392C11-3C8E-36FE-4FFE-CF7D980C152E}"/>
              </a:ext>
            </a:extLst>
          </p:cNvPr>
          <p:cNvSpPr/>
          <p:nvPr/>
        </p:nvSpPr>
        <p:spPr>
          <a:xfrm>
            <a:off x="56521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6E0032-ABCE-32B9-E130-EC3968842F0A}"/>
              </a:ext>
            </a:extLst>
          </p:cNvPr>
          <p:cNvSpPr/>
          <p:nvPr/>
        </p:nvSpPr>
        <p:spPr>
          <a:xfrm>
            <a:off x="60121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DCCEE5-6E46-B108-5DFE-8F122255D299}"/>
              </a:ext>
            </a:extLst>
          </p:cNvPr>
          <p:cNvSpPr/>
          <p:nvPr/>
        </p:nvSpPr>
        <p:spPr>
          <a:xfrm>
            <a:off x="63722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C286F32-6A38-DEEF-3706-66F2BD66A28E}"/>
              </a:ext>
            </a:extLst>
          </p:cNvPr>
          <p:cNvSpPr/>
          <p:nvPr/>
        </p:nvSpPr>
        <p:spPr>
          <a:xfrm>
            <a:off x="673224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65C1C84-103E-7EFF-C1A6-D7F9F05AB015}"/>
              </a:ext>
            </a:extLst>
          </p:cNvPr>
          <p:cNvSpPr/>
          <p:nvPr/>
        </p:nvSpPr>
        <p:spPr>
          <a:xfrm>
            <a:off x="7092280" y="213285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F561FE3-0CFC-49C8-3079-547BE16ED7D9}"/>
              </a:ext>
            </a:extLst>
          </p:cNvPr>
          <p:cNvSpPr/>
          <p:nvPr/>
        </p:nvSpPr>
        <p:spPr>
          <a:xfrm>
            <a:off x="74523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B2FDFBE-AD72-A2F1-9BB5-7D8D9DF9F38F}"/>
              </a:ext>
            </a:extLst>
          </p:cNvPr>
          <p:cNvSpPr/>
          <p:nvPr/>
        </p:nvSpPr>
        <p:spPr>
          <a:xfrm>
            <a:off x="78123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D63691C-2F50-39D0-65EF-0A3C35B8FEF8}"/>
              </a:ext>
            </a:extLst>
          </p:cNvPr>
          <p:cNvSpPr/>
          <p:nvPr/>
        </p:nvSpPr>
        <p:spPr>
          <a:xfrm>
            <a:off x="81724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3E0B40C-5477-4DDE-27B7-ADA2A2E62CFC}"/>
              </a:ext>
            </a:extLst>
          </p:cNvPr>
          <p:cNvSpPr/>
          <p:nvPr/>
        </p:nvSpPr>
        <p:spPr>
          <a:xfrm>
            <a:off x="56521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7BCA5EC-B070-1DB9-C379-02F3CE374A29}"/>
              </a:ext>
            </a:extLst>
          </p:cNvPr>
          <p:cNvSpPr/>
          <p:nvPr/>
        </p:nvSpPr>
        <p:spPr>
          <a:xfrm>
            <a:off x="60121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23870F-4602-E306-2F51-86F9FC362FFD}"/>
              </a:ext>
            </a:extLst>
          </p:cNvPr>
          <p:cNvSpPr/>
          <p:nvPr/>
        </p:nvSpPr>
        <p:spPr>
          <a:xfrm>
            <a:off x="63722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C88DB22-18A6-45E9-19B9-3ED3B05E9DEE}"/>
              </a:ext>
            </a:extLst>
          </p:cNvPr>
          <p:cNvSpPr/>
          <p:nvPr/>
        </p:nvSpPr>
        <p:spPr>
          <a:xfrm>
            <a:off x="673224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5C1ECA-E5A1-8E82-D6DA-AB813B693E4A}"/>
              </a:ext>
            </a:extLst>
          </p:cNvPr>
          <p:cNvSpPr/>
          <p:nvPr/>
        </p:nvSpPr>
        <p:spPr>
          <a:xfrm>
            <a:off x="709228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743B09-1260-DD02-FB10-91D9C2EBB5B3}"/>
              </a:ext>
            </a:extLst>
          </p:cNvPr>
          <p:cNvSpPr/>
          <p:nvPr/>
        </p:nvSpPr>
        <p:spPr>
          <a:xfrm>
            <a:off x="74523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199B107-2637-CC05-99BE-D1DBA2029884}"/>
              </a:ext>
            </a:extLst>
          </p:cNvPr>
          <p:cNvSpPr/>
          <p:nvPr/>
        </p:nvSpPr>
        <p:spPr>
          <a:xfrm>
            <a:off x="78123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C3798E3-A25A-53ED-7A52-6A57ED66EBAA}"/>
              </a:ext>
            </a:extLst>
          </p:cNvPr>
          <p:cNvSpPr/>
          <p:nvPr/>
        </p:nvSpPr>
        <p:spPr>
          <a:xfrm>
            <a:off x="81724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A2D39F4-D91C-3749-AA57-9D3971ADCDCD}"/>
              </a:ext>
            </a:extLst>
          </p:cNvPr>
          <p:cNvSpPr/>
          <p:nvPr/>
        </p:nvSpPr>
        <p:spPr>
          <a:xfrm>
            <a:off x="5508104" y="242088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CE2ECC3-A93A-63E0-188C-7BACD2697F09}"/>
              </a:ext>
            </a:extLst>
          </p:cNvPr>
          <p:cNvSpPr/>
          <p:nvPr/>
        </p:nvSpPr>
        <p:spPr>
          <a:xfrm>
            <a:off x="56521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F067FAF-E04B-6DAB-466A-5B02F435AE81}"/>
              </a:ext>
            </a:extLst>
          </p:cNvPr>
          <p:cNvSpPr/>
          <p:nvPr/>
        </p:nvSpPr>
        <p:spPr>
          <a:xfrm>
            <a:off x="60121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10BBD1-EDA5-4564-EAA1-E39E16A5BD96}"/>
              </a:ext>
            </a:extLst>
          </p:cNvPr>
          <p:cNvSpPr/>
          <p:nvPr/>
        </p:nvSpPr>
        <p:spPr>
          <a:xfrm>
            <a:off x="63722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DDC4B45-A89C-8EB9-1CE3-9578C8CF3A68}"/>
              </a:ext>
            </a:extLst>
          </p:cNvPr>
          <p:cNvSpPr/>
          <p:nvPr/>
        </p:nvSpPr>
        <p:spPr>
          <a:xfrm>
            <a:off x="673224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5CBF4D0-DD03-854C-B890-BB31C45D2AD0}"/>
              </a:ext>
            </a:extLst>
          </p:cNvPr>
          <p:cNvSpPr/>
          <p:nvPr/>
        </p:nvSpPr>
        <p:spPr>
          <a:xfrm>
            <a:off x="709228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A7331F9-5010-FC3D-02F4-7232A171EEF7}"/>
              </a:ext>
            </a:extLst>
          </p:cNvPr>
          <p:cNvSpPr/>
          <p:nvPr/>
        </p:nvSpPr>
        <p:spPr>
          <a:xfrm>
            <a:off x="74523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9417452-FD86-13FC-041C-EF94B1C4FA3F}"/>
              </a:ext>
            </a:extLst>
          </p:cNvPr>
          <p:cNvSpPr/>
          <p:nvPr/>
        </p:nvSpPr>
        <p:spPr>
          <a:xfrm>
            <a:off x="78123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AEE8DA9-6DB0-9CCB-9595-C390FE1C6007}"/>
              </a:ext>
            </a:extLst>
          </p:cNvPr>
          <p:cNvSpPr/>
          <p:nvPr/>
        </p:nvSpPr>
        <p:spPr>
          <a:xfrm>
            <a:off x="81724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E84EAE4-A802-0E76-F5C1-8341F66401F1}"/>
              </a:ext>
            </a:extLst>
          </p:cNvPr>
          <p:cNvSpPr/>
          <p:nvPr/>
        </p:nvSpPr>
        <p:spPr>
          <a:xfrm>
            <a:off x="5508104" y="278092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9C78C09-14CD-3B7A-689D-CDEA4FBF8C60}"/>
              </a:ext>
            </a:extLst>
          </p:cNvPr>
          <p:cNvSpPr/>
          <p:nvPr/>
        </p:nvSpPr>
        <p:spPr>
          <a:xfrm>
            <a:off x="56521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839B500-20A0-D318-2679-5D3884848B70}"/>
              </a:ext>
            </a:extLst>
          </p:cNvPr>
          <p:cNvSpPr/>
          <p:nvPr/>
        </p:nvSpPr>
        <p:spPr>
          <a:xfrm>
            <a:off x="60121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150119EF-E7EF-BC31-9B9E-90088C9A41FD}"/>
              </a:ext>
            </a:extLst>
          </p:cNvPr>
          <p:cNvSpPr/>
          <p:nvPr/>
        </p:nvSpPr>
        <p:spPr>
          <a:xfrm>
            <a:off x="63722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26CC917-D5ED-E267-149C-40941EBBC69F}"/>
              </a:ext>
            </a:extLst>
          </p:cNvPr>
          <p:cNvSpPr/>
          <p:nvPr/>
        </p:nvSpPr>
        <p:spPr>
          <a:xfrm>
            <a:off x="673224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630DD65-E292-E2FB-B3E3-72F5BD0B89C2}"/>
              </a:ext>
            </a:extLst>
          </p:cNvPr>
          <p:cNvSpPr/>
          <p:nvPr/>
        </p:nvSpPr>
        <p:spPr>
          <a:xfrm>
            <a:off x="709228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33BFE6D-2993-FC9D-E18A-EC73870655D3}"/>
              </a:ext>
            </a:extLst>
          </p:cNvPr>
          <p:cNvSpPr/>
          <p:nvPr/>
        </p:nvSpPr>
        <p:spPr>
          <a:xfrm>
            <a:off x="74523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BBFA38-5B34-CD99-E170-D65880EFFE07}"/>
              </a:ext>
            </a:extLst>
          </p:cNvPr>
          <p:cNvSpPr/>
          <p:nvPr/>
        </p:nvSpPr>
        <p:spPr>
          <a:xfrm>
            <a:off x="78123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73C25A4-040B-6A4A-60C2-EAC4B113D390}"/>
              </a:ext>
            </a:extLst>
          </p:cNvPr>
          <p:cNvSpPr/>
          <p:nvPr/>
        </p:nvSpPr>
        <p:spPr>
          <a:xfrm>
            <a:off x="81724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49885F8-7D21-B6E7-6A42-561647C05E0A}"/>
              </a:ext>
            </a:extLst>
          </p:cNvPr>
          <p:cNvSpPr/>
          <p:nvPr/>
        </p:nvSpPr>
        <p:spPr>
          <a:xfrm>
            <a:off x="5508104" y="31409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AEE283E-5C70-773B-C750-55C565909815}"/>
              </a:ext>
            </a:extLst>
          </p:cNvPr>
          <p:cNvSpPr/>
          <p:nvPr/>
        </p:nvSpPr>
        <p:spPr>
          <a:xfrm>
            <a:off x="5508104" y="206084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051F2AE-45DD-448E-C521-2428102DFED2}"/>
              </a:ext>
            </a:extLst>
          </p:cNvPr>
          <p:cNvSpPr txBox="1"/>
          <p:nvPr/>
        </p:nvSpPr>
        <p:spPr>
          <a:xfrm>
            <a:off x="1043608" y="1772816"/>
            <a:ext cx="2980303" cy="369332"/>
          </a:xfrm>
          <a:prstGeom prst="rect">
            <a:avLst/>
          </a:prstGeom>
          <a:noFill/>
        </p:spPr>
        <p:txBody>
          <a:bodyPr wrap="none" rtlCol="0">
            <a:spAutoFit/>
          </a:bodyPr>
          <a:lstStyle/>
          <a:p>
            <a:r>
              <a:rPr kumimoji="1" lang="en-US" altLang="ja-JP" dirty="0"/>
              <a:t>14</a:t>
            </a:r>
            <a:r>
              <a:rPr kumimoji="1" lang="ja-JP" altLang="en-US" dirty="0"/>
              <a:t>番地のデータあります？</a:t>
            </a:r>
          </a:p>
        </p:txBody>
      </p:sp>
      <p:cxnSp>
        <p:nvCxnSpPr>
          <p:cNvPr id="44" name="直線矢印コネクタ 43">
            <a:extLst>
              <a:ext uri="{FF2B5EF4-FFF2-40B4-BE49-F238E27FC236}">
                <a16:creationId xmlns:a16="http://schemas.microsoft.com/office/drawing/2014/main" id="{0FE2039F-5799-FCE8-49ED-9A092769187B}"/>
              </a:ext>
            </a:extLst>
          </p:cNvPr>
          <p:cNvCxnSpPr>
            <a:cxnSpLocks/>
          </p:cNvCxnSpPr>
          <p:nvPr/>
        </p:nvCxnSpPr>
        <p:spPr>
          <a:xfrm>
            <a:off x="1115616" y="234888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左矢印 10">
            <a:extLst>
              <a:ext uri="{FF2B5EF4-FFF2-40B4-BE49-F238E27FC236}">
                <a16:creationId xmlns:a16="http://schemas.microsoft.com/office/drawing/2014/main" id="{F69A3AEE-F05E-8300-DD19-761C0E03533E}"/>
              </a:ext>
            </a:extLst>
          </p:cNvPr>
          <p:cNvSpPr/>
          <p:nvPr/>
        </p:nvSpPr>
        <p:spPr>
          <a:xfrm>
            <a:off x="140364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50" name="図 49">
            <a:extLst>
              <a:ext uri="{FF2B5EF4-FFF2-40B4-BE49-F238E27FC236}">
                <a16:creationId xmlns:a16="http://schemas.microsoft.com/office/drawing/2014/main" id="{C9527CF6-1093-7BC5-B7D1-4E0084619B70}"/>
              </a:ext>
            </a:extLst>
          </p:cNvPr>
          <p:cNvPicPr>
            <a:picLocks noChangeAspect="1"/>
          </p:cNvPicPr>
          <p:nvPr/>
        </p:nvPicPr>
        <p:blipFill>
          <a:blip r:embed="rId6"/>
          <a:stretch>
            <a:fillRect/>
          </a:stretch>
        </p:blipFill>
        <p:spPr>
          <a:xfrm flipH="1">
            <a:off x="1979712" y="2564904"/>
            <a:ext cx="1196340" cy="1196340"/>
          </a:xfrm>
          <a:prstGeom prst="rect">
            <a:avLst/>
          </a:prstGeom>
        </p:spPr>
      </p:pic>
      <p:sp>
        <p:nvSpPr>
          <p:cNvPr id="51" name="テキスト ボックス 50">
            <a:extLst>
              <a:ext uri="{FF2B5EF4-FFF2-40B4-BE49-F238E27FC236}">
                <a16:creationId xmlns:a16="http://schemas.microsoft.com/office/drawing/2014/main" id="{8C91556A-26F0-AD92-0904-260655BD4B70}"/>
              </a:ext>
            </a:extLst>
          </p:cNvPr>
          <p:cNvSpPr txBox="1"/>
          <p:nvPr/>
        </p:nvSpPr>
        <p:spPr>
          <a:xfrm>
            <a:off x="5004048" y="1556792"/>
            <a:ext cx="1107996" cy="369332"/>
          </a:xfrm>
          <a:prstGeom prst="rect">
            <a:avLst/>
          </a:prstGeom>
          <a:noFill/>
        </p:spPr>
        <p:txBody>
          <a:bodyPr wrap="none" rtlCol="0">
            <a:spAutoFit/>
          </a:bodyPr>
          <a:lstStyle/>
          <a:p>
            <a:r>
              <a:rPr kumimoji="1" lang="ja-JP" altLang="en-US" dirty="0"/>
              <a:t>あります</a:t>
            </a:r>
          </a:p>
        </p:txBody>
      </p:sp>
      <p:sp>
        <p:nvSpPr>
          <p:cNvPr id="52" name="テキスト ボックス 51">
            <a:extLst>
              <a:ext uri="{FF2B5EF4-FFF2-40B4-BE49-F238E27FC236}">
                <a16:creationId xmlns:a16="http://schemas.microsoft.com/office/drawing/2014/main" id="{782923BD-782C-EC8E-73A4-C0CD5BC22F90}"/>
              </a:ext>
            </a:extLst>
          </p:cNvPr>
          <p:cNvSpPr txBox="1"/>
          <p:nvPr/>
        </p:nvSpPr>
        <p:spPr>
          <a:xfrm>
            <a:off x="2051720" y="1124744"/>
            <a:ext cx="5955476" cy="369332"/>
          </a:xfrm>
          <a:prstGeom prst="rect">
            <a:avLst/>
          </a:prstGeom>
          <a:noFill/>
        </p:spPr>
        <p:txBody>
          <a:bodyPr wrap="none" rtlCol="0">
            <a:spAutoFit/>
          </a:bodyPr>
          <a:lstStyle/>
          <a:p>
            <a:r>
              <a:rPr kumimoji="1" lang="ja-JP" altLang="en-US" dirty="0"/>
              <a:t>一度使ったデータは、短時間にまた使われる傾向にある</a:t>
            </a:r>
          </a:p>
        </p:txBody>
      </p:sp>
      <p:sp>
        <p:nvSpPr>
          <p:cNvPr id="54" name="テキスト ボックス 53">
            <a:extLst>
              <a:ext uri="{FF2B5EF4-FFF2-40B4-BE49-F238E27FC236}">
                <a16:creationId xmlns:a16="http://schemas.microsoft.com/office/drawing/2014/main" id="{CAAD7DB7-256A-BBAC-72CE-D91DCA23197E}"/>
              </a:ext>
            </a:extLst>
          </p:cNvPr>
          <p:cNvSpPr txBox="1"/>
          <p:nvPr/>
        </p:nvSpPr>
        <p:spPr>
          <a:xfrm>
            <a:off x="251520" y="1052736"/>
            <a:ext cx="1800200" cy="461665"/>
          </a:xfrm>
          <a:prstGeom prst="rect">
            <a:avLst/>
          </a:prstGeom>
          <a:noFill/>
        </p:spPr>
        <p:txBody>
          <a:bodyPr wrap="square">
            <a:spAutoFit/>
          </a:bodyPr>
          <a:lstStyle/>
          <a:p>
            <a:r>
              <a:rPr kumimoji="1" lang="ja-JP" altLang="en-US" sz="2400" dirty="0">
                <a:solidFill>
                  <a:srgbClr val="011893"/>
                </a:solidFill>
              </a:rPr>
              <a:t>時間局所性</a:t>
            </a:r>
            <a:endParaRPr lang="ja-JP" altLang="en-US" sz="2400" dirty="0">
              <a:solidFill>
                <a:srgbClr val="011893"/>
              </a:solidFill>
            </a:endParaRPr>
          </a:p>
        </p:txBody>
      </p:sp>
      <p:pic>
        <p:nvPicPr>
          <p:cNvPr id="55" name="Picture 2" descr="ä¼ç¤¾ã®å»ºç©ã®ã¢ã¤ã³ã³ï¼å·¥å ´ï¼">
            <a:extLst>
              <a:ext uri="{FF2B5EF4-FFF2-40B4-BE49-F238E27FC236}">
                <a16:creationId xmlns:a16="http://schemas.microsoft.com/office/drawing/2014/main" id="{A1022972-53BF-11E2-E896-DE1625A87B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578609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FCCCCD57-5840-8477-C872-08E0D1C6B8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484999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物置小屋のイラスト">
            <a:extLst>
              <a:ext uri="{FF2B5EF4-FFF2-40B4-BE49-F238E27FC236}">
                <a16:creationId xmlns:a16="http://schemas.microsoft.com/office/drawing/2014/main" id="{87ECB097-4B06-62B1-A10F-C50566938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564208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2F147E0E-FF64-4255-AC3F-5172D7F746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77798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69DC147-902E-85D2-9A3C-5B332442857D}"/>
              </a:ext>
            </a:extLst>
          </p:cNvPr>
          <p:cNvSpPr/>
          <p:nvPr/>
        </p:nvSpPr>
        <p:spPr>
          <a:xfrm>
            <a:off x="572412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C37E286C-8C54-9E63-BEF4-649D3E621AA4}"/>
              </a:ext>
            </a:extLst>
          </p:cNvPr>
          <p:cNvSpPr/>
          <p:nvPr/>
        </p:nvSpPr>
        <p:spPr>
          <a:xfrm>
            <a:off x="60841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1C840050-54B6-A827-534F-7E87A2D390A2}"/>
              </a:ext>
            </a:extLst>
          </p:cNvPr>
          <p:cNvSpPr/>
          <p:nvPr/>
        </p:nvSpPr>
        <p:spPr>
          <a:xfrm>
            <a:off x="64442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DA7C5883-712E-C2FC-B911-4A8E4BB8FFFD}"/>
              </a:ext>
            </a:extLst>
          </p:cNvPr>
          <p:cNvSpPr/>
          <p:nvPr/>
        </p:nvSpPr>
        <p:spPr>
          <a:xfrm>
            <a:off x="680424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E85A6C7C-AD37-4FC5-7A86-8C5D34024674}"/>
              </a:ext>
            </a:extLst>
          </p:cNvPr>
          <p:cNvSpPr/>
          <p:nvPr/>
        </p:nvSpPr>
        <p:spPr>
          <a:xfrm>
            <a:off x="7164288" y="521003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803BD6-9953-F429-3AA3-B1FA9505307B}"/>
              </a:ext>
            </a:extLst>
          </p:cNvPr>
          <p:cNvSpPr/>
          <p:nvPr/>
        </p:nvSpPr>
        <p:spPr>
          <a:xfrm>
            <a:off x="7524328" y="5210036"/>
            <a:ext cx="216024" cy="216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850E146-A8CA-FC8C-A3E2-B7A05089AD6B}"/>
              </a:ext>
            </a:extLst>
          </p:cNvPr>
          <p:cNvSpPr/>
          <p:nvPr/>
        </p:nvSpPr>
        <p:spPr>
          <a:xfrm>
            <a:off x="78843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ED58761-AE77-6E16-AF94-ECDC962D4A2B}"/>
              </a:ext>
            </a:extLst>
          </p:cNvPr>
          <p:cNvSpPr/>
          <p:nvPr/>
        </p:nvSpPr>
        <p:spPr>
          <a:xfrm>
            <a:off x="82444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2CD2B2F-6B38-BCDC-D011-C032B3EB3DA2}"/>
              </a:ext>
            </a:extLst>
          </p:cNvPr>
          <p:cNvSpPr/>
          <p:nvPr/>
        </p:nvSpPr>
        <p:spPr>
          <a:xfrm>
            <a:off x="57241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F5C3ABC-6D9C-916B-820A-1A23810EED98}"/>
              </a:ext>
            </a:extLst>
          </p:cNvPr>
          <p:cNvSpPr/>
          <p:nvPr/>
        </p:nvSpPr>
        <p:spPr>
          <a:xfrm>
            <a:off x="60841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3495684-84E0-DD4D-A434-64AD6047F2A8}"/>
              </a:ext>
            </a:extLst>
          </p:cNvPr>
          <p:cNvSpPr/>
          <p:nvPr/>
        </p:nvSpPr>
        <p:spPr>
          <a:xfrm>
            <a:off x="64442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154CDD55-47B1-9857-5956-7D73A5073B06}"/>
              </a:ext>
            </a:extLst>
          </p:cNvPr>
          <p:cNvSpPr/>
          <p:nvPr/>
        </p:nvSpPr>
        <p:spPr>
          <a:xfrm>
            <a:off x="680424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AF14DA95-29CD-73E8-D057-ED475185559B}"/>
              </a:ext>
            </a:extLst>
          </p:cNvPr>
          <p:cNvSpPr/>
          <p:nvPr/>
        </p:nvSpPr>
        <p:spPr>
          <a:xfrm>
            <a:off x="716428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6240924-4C1C-62F6-C0EB-50953CD12271}"/>
              </a:ext>
            </a:extLst>
          </p:cNvPr>
          <p:cNvSpPr/>
          <p:nvPr/>
        </p:nvSpPr>
        <p:spPr>
          <a:xfrm>
            <a:off x="75243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8C79F99-3945-67AB-EFC3-258A2217D286}"/>
              </a:ext>
            </a:extLst>
          </p:cNvPr>
          <p:cNvSpPr/>
          <p:nvPr/>
        </p:nvSpPr>
        <p:spPr>
          <a:xfrm>
            <a:off x="78843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585919E-EEC6-E5BF-3B8F-7B5114FA84E5}"/>
              </a:ext>
            </a:extLst>
          </p:cNvPr>
          <p:cNvSpPr/>
          <p:nvPr/>
        </p:nvSpPr>
        <p:spPr>
          <a:xfrm>
            <a:off x="82444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E34CD9E0-5F67-ACE3-2185-E087775E9555}"/>
              </a:ext>
            </a:extLst>
          </p:cNvPr>
          <p:cNvSpPr/>
          <p:nvPr/>
        </p:nvSpPr>
        <p:spPr>
          <a:xfrm>
            <a:off x="5580112" y="54980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11FFBEA-AE34-FC48-B89A-B2846B0582D8}"/>
              </a:ext>
            </a:extLst>
          </p:cNvPr>
          <p:cNvSpPr/>
          <p:nvPr/>
        </p:nvSpPr>
        <p:spPr>
          <a:xfrm>
            <a:off x="57241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558D61-FA51-65A0-DBBC-542E2A79DBA6}"/>
              </a:ext>
            </a:extLst>
          </p:cNvPr>
          <p:cNvSpPr/>
          <p:nvPr/>
        </p:nvSpPr>
        <p:spPr>
          <a:xfrm>
            <a:off x="60841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84C1089-90A5-C406-0DCE-9C98DF289B9D}"/>
              </a:ext>
            </a:extLst>
          </p:cNvPr>
          <p:cNvSpPr/>
          <p:nvPr/>
        </p:nvSpPr>
        <p:spPr>
          <a:xfrm>
            <a:off x="64442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C9A13889-8231-39A8-E231-980ABA01F186}"/>
              </a:ext>
            </a:extLst>
          </p:cNvPr>
          <p:cNvSpPr/>
          <p:nvPr/>
        </p:nvSpPr>
        <p:spPr>
          <a:xfrm>
            <a:off x="680424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E60E626-DFB7-FA17-CECF-F55C0BC692B6}"/>
              </a:ext>
            </a:extLst>
          </p:cNvPr>
          <p:cNvSpPr/>
          <p:nvPr/>
        </p:nvSpPr>
        <p:spPr>
          <a:xfrm>
            <a:off x="716428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7DBA62FA-59F9-3FF5-F25D-E65881BE09C1}"/>
              </a:ext>
            </a:extLst>
          </p:cNvPr>
          <p:cNvSpPr/>
          <p:nvPr/>
        </p:nvSpPr>
        <p:spPr>
          <a:xfrm>
            <a:off x="75243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EC5B746-3626-D216-1019-F30C43E51020}"/>
              </a:ext>
            </a:extLst>
          </p:cNvPr>
          <p:cNvSpPr/>
          <p:nvPr/>
        </p:nvSpPr>
        <p:spPr>
          <a:xfrm>
            <a:off x="78843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481BA5B9-EA9F-2513-B6AB-0E298D9C0516}"/>
              </a:ext>
            </a:extLst>
          </p:cNvPr>
          <p:cNvSpPr/>
          <p:nvPr/>
        </p:nvSpPr>
        <p:spPr>
          <a:xfrm>
            <a:off x="82444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2D93FA8-C1DD-3E33-093E-84991F848571}"/>
              </a:ext>
            </a:extLst>
          </p:cNvPr>
          <p:cNvSpPr/>
          <p:nvPr/>
        </p:nvSpPr>
        <p:spPr>
          <a:xfrm>
            <a:off x="5580112" y="585810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81B58A7-0C0F-31B7-5876-503497D0D0F6}"/>
              </a:ext>
            </a:extLst>
          </p:cNvPr>
          <p:cNvSpPr/>
          <p:nvPr/>
        </p:nvSpPr>
        <p:spPr>
          <a:xfrm>
            <a:off x="57241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96CA63A-FB9D-B124-83D4-457CD3B5D6F2}"/>
              </a:ext>
            </a:extLst>
          </p:cNvPr>
          <p:cNvSpPr/>
          <p:nvPr/>
        </p:nvSpPr>
        <p:spPr>
          <a:xfrm>
            <a:off x="60841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7768E3A-A467-FB09-AE6C-6FDA5F24289E}"/>
              </a:ext>
            </a:extLst>
          </p:cNvPr>
          <p:cNvSpPr/>
          <p:nvPr/>
        </p:nvSpPr>
        <p:spPr>
          <a:xfrm>
            <a:off x="64442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44794892-D3B6-C699-30F9-37EA47126F07}"/>
              </a:ext>
            </a:extLst>
          </p:cNvPr>
          <p:cNvSpPr/>
          <p:nvPr/>
        </p:nvSpPr>
        <p:spPr>
          <a:xfrm>
            <a:off x="680424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ECD6923-4148-50B7-5C21-1DF45DDF653B}"/>
              </a:ext>
            </a:extLst>
          </p:cNvPr>
          <p:cNvSpPr/>
          <p:nvPr/>
        </p:nvSpPr>
        <p:spPr>
          <a:xfrm>
            <a:off x="716428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594C5D34-02C0-19E1-D589-1771FC20A8D3}"/>
              </a:ext>
            </a:extLst>
          </p:cNvPr>
          <p:cNvSpPr/>
          <p:nvPr/>
        </p:nvSpPr>
        <p:spPr>
          <a:xfrm>
            <a:off x="75243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ED9716D9-EDC4-4CBC-D8E6-8E407B3AB3E8}"/>
              </a:ext>
            </a:extLst>
          </p:cNvPr>
          <p:cNvSpPr/>
          <p:nvPr/>
        </p:nvSpPr>
        <p:spPr>
          <a:xfrm>
            <a:off x="78843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9D76522-5977-22B3-88B2-8CA9041C6257}"/>
              </a:ext>
            </a:extLst>
          </p:cNvPr>
          <p:cNvSpPr/>
          <p:nvPr/>
        </p:nvSpPr>
        <p:spPr>
          <a:xfrm>
            <a:off x="82444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A347EBA7-D18C-5BD6-5622-F25996FF78E4}"/>
              </a:ext>
            </a:extLst>
          </p:cNvPr>
          <p:cNvSpPr/>
          <p:nvPr/>
        </p:nvSpPr>
        <p:spPr>
          <a:xfrm>
            <a:off x="5580112" y="621814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CCE4F0B5-9F10-07E0-370D-063464DD3381}"/>
              </a:ext>
            </a:extLst>
          </p:cNvPr>
          <p:cNvSpPr/>
          <p:nvPr/>
        </p:nvSpPr>
        <p:spPr>
          <a:xfrm>
            <a:off x="5580112" y="513802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8FA6CFD7-4F04-2F74-3A33-4DCF85F038E1}"/>
              </a:ext>
            </a:extLst>
          </p:cNvPr>
          <p:cNvSpPr txBox="1"/>
          <p:nvPr/>
        </p:nvSpPr>
        <p:spPr>
          <a:xfrm>
            <a:off x="1115616" y="4849996"/>
            <a:ext cx="2980303" cy="369332"/>
          </a:xfrm>
          <a:prstGeom prst="rect">
            <a:avLst/>
          </a:prstGeom>
          <a:noFill/>
        </p:spPr>
        <p:txBody>
          <a:bodyPr wrap="none" rtlCol="0">
            <a:spAutoFit/>
          </a:bodyPr>
          <a:lstStyle/>
          <a:p>
            <a:r>
              <a:rPr kumimoji="1" lang="en-US" altLang="ja-JP" dirty="0"/>
              <a:t>15</a:t>
            </a:r>
            <a:r>
              <a:rPr kumimoji="1" lang="ja-JP" altLang="en-US" dirty="0"/>
              <a:t>番地のデータあります？</a:t>
            </a:r>
          </a:p>
        </p:txBody>
      </p:sp>
      <p:cxnSp>
        <p:nvCxnSpPr>
          <p:cNvPr id="96" name="直線矢印コネクタ 95">
            <a:extLst>
              <a:ext uri="{FF2B5EF4-FFF2-40B4-BE49-F238E27FC236}">
                <a16:creationId xmlns:a16="http://schemas.microsoft.com/office/drawing/2014/main" id="{5266E3EC-5F7B-816C-7C08-A55F5591E9EF}"/>
              </a:ext>
            </a:extLst>
          </p:cNvPr>
          <p:cNvCxnSpPr>
            <a:cxnSpLocks/>
          </p:cNvCxnSpPr>
          <p:nvPr/>
        </p:nvCxnSpPr>
        <p:spPr>
          <a:xfrm>
            <a:off x="1187624" y="542606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左矢印 10">
            <a:extLst>
              <a:ext uri="{FF2B5EF4-FFF2-40B4-BE49-F238E27FC236}">
                <a16:creationId xmlns:a16="http://schemas.microsoft.com/office/drawing/2014/main" id="{DFDB577F-C23E-794E-F1A9-F197591B88D8}"/>
              </a:ext>
            </a:extLst>
          </p:cNvPr>
          <p:cNvSpPr/>
          <p:nvPr/>
        </p:nvSpPr>
        <p:spPr>
          <a:xfrm>
            <a:off x="1403648" y="6021288"/>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98" name="図 97">
            <a:extLst>
              <a:ext uri="{FF2B5EF4-FFF2-40B4-BE49-F238E27FC236}">
                <a16:creationId xmlns:a16="http://schemas.microsoft.com/office/drawing/2014/main" id="{81760E1C-9CFA-D04A-8F26-7402F146819A}"/>
              </a:ext>
            </a:extLst>
          </p:cNvPr>
          <p:cNvPicPr>
            <a:picLocks noChangeAspect="1"/>
          </p:cNvPicPr>
          <p:nvPr/>
        </p:nvPicPr>
        <p:blipFill>
          <a:blip r:embed="rId6"/>
          <a:stretch>
            <a:fillRect/>
          </a:stretch>
        </p:blipFill>
        <p:spPr>
          <a:xfrm flipH="1">
            <a:off x="1979712" y="5517232"/>
            <a:ext cx="1196340" cy="1196340"/>
          </a:xfrm>
          <a:prstGeom prst="rect">
            <a:avLst/>
          </a:prstGeom>
        </p:spPr>
      </p:pic>
      <p:sp>
        <p:nvSpPr>
          <p:cNvPr id="99" name="テキスト ボックス 98">
            <a:extLst>
              <a:ext uri="{FF2B5EF4-FFF2-40B4-BE49-F238E27FC236}">
                <a16:creationId xmlns:a16="http://schemas.microsoft.com/office/drawing/2014/main" id="{9EE6C430-D453-93E7-5E20-9814C299DAE7}"/>
              </a:ext>
            </a:extLst>
          </p:cNvPr>
          <p:cNvSpPr txBox="1"/>
          <p:nvPr/>
        </p:nvSpPr>
        <p:spPr>
          <a:xfrm>
            <a:off x="5076056" y="4633972"/>
            <a:ext cx="1107996" cy="369332"/>
          </a:xfrm>
          <a:prstGeom prst="rect">
            <a:avLst/>
          </a:prstGeom>
          <a:noFill/>
        </p:spPr>
        <p:txBody>
          <a:bodyPr wrap="none" rtlCol="0">
            <a:spAutoFit/>
          </a:bodyPr>
          <a:lstStyle/>
          <a:p>
            <a:r>
              <a:rPr kumimoji="1" lang="ja-JP" altLang="en-US" dirty="0"/>
              <a:t>あります</a:t>
            </a:r>
          </a:p>
        </p:txBody>
      </p:sp>
      <p:sp>
        <p:nvSpPr>
          <p:cNvPr id="100" name="テキスト ボックス 99">
            <a:extLst>
              <a:ext uri="{FF2B5EF4-FFF2-40B4-BE49-F238E27FC236}">
                <a16:creationId xmlns:a16="http://schemas.microsoft.com/office/drawing/2014/main" id="{41091D79-E935-CC4E-BE2D-9B0FD79168EF}"/>
              </a:ext>
            </a:extLst>
          </p:cNvPr>
          <p:cNvSpPr txBox="1"/>
          <p:nvPr/>
        </p:nvSpPr>
        <p:spPr>
          <a:xfrm>
            <a:off x="1907704" y="3985900"/>
            <a:ext cx="5955476" cy="369332"/>
          </a:xfrm>
          <a:prstGeom prst="rect">
            <a:avLst/>
          </a:prstGeom>
          <a:noFill/>
        </p:spPr>
        <p:txBody>
          <a:bodyPr wrap="none" rtlCol="0">
            <a:spAutoFit/>
          </a:bodyPr>
          <a:lstStyle/>
          <a:p>
            <a:r>
              <a:rPr kumimoji="1" lang="ja-JP" altLang="en-US" dirty="0"/>
              <a:t>一度使ったデータの近くのデータが使われる傾向にある</a:t>
            </a:r>
          </a:p>
        </p:txBody>
      </p:sp>
      <p:sp>
        <p:nvSpPr>
          <p:cNvPr id="101" name="テキスト ボックス 100">
            <a:extLst>
              <a:ext uri="{FF2B5EF4-FFF2-40B4-BE49-F238E27FC236}">
                <a16:creationId xmlns:a16="http://schemas.microsoft.com/office/drawing/2014/main" id="{930456A0-9B47-95C1-D513-BABDFB23FB3E}"/>
              </a:ext>
            </a:extLst>
          </p:cNvPr>
          <p:cNvSpPr txBox="1"/>
          <p:nvPr/>
        </p:nvSpPr>
        <p:spPr>
          <a:xfrm>
            <a:off x="107504" y="3913892"/>
            <a:ext cx="1800200" cy="461665"/>
          </a:xfrm>
          <a:prstGeom prst="rect">
            <a:avLst/>
          </a:prstGeom>
          <a:noFill/>
        </p:spPr>
        <p:txBody>
          <a:bodyPr wrap="square">
            <a:spAutoFit/>
          </a:bodyPr>
          <a:lstStyle/>
          <a:p>
            <a:r>
              <a:rPr lang="ja-JP" altLang="en-US" sz="2400" dirty="0">
                <a:solidFill>
                  <a:srgbClr val="011893"/>
                </a:solidFill>
              </a:rPr>
              <a:t>空間</a:t>
            </a:r>
            <a:r>
              <a:rPr kumimoji="1" lang="ja-JP" altLang="en-US" sz="2400" dirty="0">
                <a:solidFill>
                  <a:srgbClr val="011893"/>
                </a:solidFill>
              </a:rPr>
              <a:t>局所性</a:t>
            </a:r>
            <a:endParaRPr lang="ja-JP" altLang="en-US" sz="2400" dirty="0">
              <a:solidFill>
                <a:srgbClr val="011893"/>
              </a:solidFill>
            </a:endParaRPr>
          </a:p>
        </p:txBody>
      </p:sp>
    </p:spTree>
    <p:extLst>
      <p:ext uri="{BB962C8B-B14F-4D97-AF65-F5344CB8AC3E}">
        <p14:creationId xmlns:p14="http://schemas.microsoft.com/office/powerpoint/2010/main" val="11105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2F44FA-65B8-7262-A101-F6F34AD0370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3" name="テキスト ボックス 2">
            <a:extLst>
              <a:ext uri="{FF2B5EF4-FFF2-40B4-BE49-F238E27FC236}">
                <a16:creationId xmlns:a16="http://schemas.microsoft.com/office/drawing/2014/main" id="{F53748CA-1286-FFD2-80FF-FF042A9958F8}"/>
              </a:ext>
            </a:extLst>
          </p:cNvPr>
          <p:cNvSpPr txBox="1"/>
          <p:nvPr/>
        </p:nvSpPr>
        <p:spPr>
          <a:xfrm>
            <a:off x="179512" y="980728"/>
            <a:ext cx="3262432" cy="461665"/>
          </a:xfrm>
          <a:prstGeom prst="rect">
            <a:avLst/>
          </a:prstGeom>
          <a:noFill/>
        </p:spPr>
        <p:txBody>
          <a:bodyPr wrap="none" rtlCol="0">
            <a:spAutoFit/>
          </a:bodyPr>
          <a:lstStyle/>
          <a:p>
            <a:r>
              <a:rPr lang="ja-JP" altLang="en-US" sz="2400" dirty="0">
                <a:solidFill>
                  <a:srgbClr val="011893"/>
                </a:solidFill>
              </a:rPr>
              <a:t>メモリの連続アクセス</a:t>
            </a:r>
            <a:endParaRPr kumimoji="1" lang="ja-JP" altLang="en-US" sz="2400" dirty="0">
              <a:solidFill>
                <a:srgbClr val="011893"/>
              </a:solidFill>
            </a:endParaRPr>
          </a:p>
        </p:txBody>
      </p:sp>
      <p:sp>
        <p:nvSpPr>
          <p:cNvPr id="4" name="正方形/長方形 3">
            <a:extLst>
              <a:ext uri="{FF2B5EF4-FFF2-40B4-BE49-F238E27FC236}">
                <a16:creationId xmlns:a16="http://schemas.microsoft.com/office/drawing/2014/main" id="{A76B4F00-EAC1-B143-1E92-57F457AED77A}"/>
              </a:ext>
            </a:extLst>
          </p:cNvPr>
          <p:cNvSpPr/>
          <p:nvPr/>
        </p:nvSpPr>
        <p:spPr>
          <a:xfrm>
            <a:off x="5364088" y="206084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259A5B2-6EE7-58EF-FA2F-78363A26EE4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03F12E0-B6AD-ECB4-F916-28B15A0B6026}"/>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508D553-5816-88DD-A729-B7E657643BD8}"/>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1EDD84-7569-252A-5475-0A9AD397BFE9}"/>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9856662-0820-A0F9-A3DD-65A7087F32EA}"/>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E919799-2CF3-56A4-884A-33C4163020A0}"/>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E99C7D1-4A04-E332-F5F1-4F5D55F47EF1}"/>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A81BD4-DAB5-3C86-AA1F-25A3FEF09EA2}"/>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04B8B20-4267-A5A3-F912-90DE02825E64}"/>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94F0E4-81A5-C8E6-B82F-2BE13D9E2D1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22425D-4223-7CA9-5901-54336E94C10A}"/>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33265-C9BF-1A20-9834-AA6810780EE4}"/>
              </a:ext>
            </a:extLst>
          </p:cNvPr>
          <p:cNvSpPr/>
          <p:nvPr/>
        </p:nvSpPr>
        <p:spPr>
          <a:xfrm>
            <a:off x="680424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82672-F2FD-0EC6-CEC2-D66AAB9F942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5D94F9-08E7-E804-F96B-9DE92D310857}"/>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31FF6C5-6F5D-C67B-978E-F1DE7E577DA3}"/>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F8808BD-7C77-6C0A-2ACD-CB7F7ECD0AF1}"/>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1" name="テキスト ボックス 20">
            <a:extLst>
              <a:ext uri="{FF2B5EF4-FFF2-40B4-BE49-F238E27FC236}">
                <a16:creationId xmlns:a16="http://schemas.microsoft.com/office/drawing/2014/main" id="{15A413C1-DA1C-43F9-F9E0-E9A796D5F6D5}"/>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2" name="テキスト ボックス 21">
            <a:extLst>
              <a:ext uri="{FF2B5EF4-FFF2-40B4-BE49-F238E27FC236}">
                <a16:creationId xmlns:a16="http://schemas.microsoft.com/office/drawing/2014/main" id="{63C375BC-4106-36AD-162E-3C2BDB833740}"/>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3" name="テキスト ボックス 22">
            <a:extLst>
              <a:ext uri="{FF2B5EF4-FFF2-40B4-BE49-F238E27FC236}">
                <a16:creationId xmlns:a16="http://schemas.microsoft.com/office/drawing/2014/main" id="{D9B5862E-5D08-516C-48FC-7534152ABC84}"/>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4" name="テキスト ボックス 23">
            <a:extLst>
              <a:ext uri="{FF2B5EF4-FFF2-40B4-BE49-F238E27FC236}">
                <a16:creationId xmlns:a16="http://schemas.microsoft.com/office/drawing/2014/main" id="{16D32557-DEBE-0917-C702-AA90E8857162}"/>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5" name="テキスト ボックス 24">
            <a:extLst>
              <a:ext uri="{FF2B5EF4-FFF2-40B4-BE49-F238E27FC236}">
                <a16:creationId xmlns:a16="http://schemas.microsoft.com/office/drawing/2014/main" id="{D9ECF188-FC06-AEEF-0CA6-CB9EFC023530}"/>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6" name="テキスト ボックス 25">
            <a:extLst>
              <a:ext uri="{FF2B5EF4-FFF2-40B4-BE49-F238E27FC236}">
                <a16:creationId xmlns:a16="http://schemas.microsoft.com/office/drawing/2014/main" id="{E5326644-51E1-1AB8-62B7-67A66FCA8EC7}"/>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27" name="テキスト ボックス 26">
            <a:extLst>
              <a:ext uri="{FF2B5EF4-FFF2-40B4-BE49-F238E27FC236}">
                <a16:creationId xmlns:a16="http://schemas.microsoft.com/office/drawing/2014/main" id="{FF90723E-CB12-65D8-05C2-380FC6C5E567}"/>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28" name="テキスト ボックス 27">
            <a:extLst>
              <a:ext uri="{FF2B5EF4-FFF2-40B4-BE49-F238E27FC236}">
                <a16:creationId xmlns:a16="http://schemas.microsoft.com/office/drawing/2014/main" id="{E27E50B1-2062-554D-52BF-CFF744C201E2}"/>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29" name="テキスト ボックス 28">
            <a:extLst>
              <a:ext uri="{FF2B5EF4-FFF2-40B4-BE49-F238E27FC236}">
                <a16:creationId xmlns:a16="http://schemas.microsoft.com/office/drawing/2014/main" id="{1CF1F7B0-A09F-439B-ED2B-191CAAF59943}"/>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0" name="正方形/長方形 29">
            <a:extLst>
              <a:ext uri="{FF2B5EF4-FFF2-40B4-BE49-F238E27FC236}">
                <a16:creationId xmlns:a16="http://schemas.microsoft.com/office/drawing/2014/main" id="{F457A4CB-C0D8-0CA2-71B8-711FD9612C5C}"/>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E4CBA7A-2F49-2EBF-9FDF-283B8182ABAC}"/>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17C8DB1-A5EF-B690-248A-697D46D0BBE0}"/>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BD817CA-3E77-83EC-8211-6A259FC81885}"/>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5A35F42-CC82-5E03-220D-288A9E72BB46}"/>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FC0071F-B663-1724-DD33-349F826522B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486659-A16D-FEAC-CE4C-93B5376F43E3}"/>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CB6E72E-B0A4-0A82-9ECD-32ABEDE20CF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6E6D789-5A20-3594-90C0-489ECFA2C4AA}"/>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EFF2CD1-D6BC-DFB1-79F5-F6C83BF3C603}"/>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2D1126A-063A-B192-BCBD-26B185FEE8AB}"/>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C19F1CB-DF05-98F3-4028-386ED4300187}"/>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A243B26-8233-45BE-35FB-B620D09931EE}"/>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1F65A8C-AADB-71B7-44B0-A6BAD0231254}"/>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A75B0D4-4218-1B34-B261-327321060A13}"/>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5FB67BB0-05C9-3ECC-91D1-5BA2661191DD}"/>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C836E888-19B5-FFAE-8513-D1BF5E28D0AD}"/>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47" name="テキスト ボックス 46">
            <a:extLst>
              <a:ext uri="{FF2B5EF4-FFF2-40B4-BE49-F238E27FC236}">
                <a16:creationId xmlns:a16="http://schemas.microsoft.com/office/drawing/2014/main" id="{1759EB1A-C042-D238-1D9E-5F4C64C6DEC0}"/>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50" name="正方形/長方形 49">
            <a:extLst>
              <a:ext uri="{FF2B5EF4-FFF2-40B4-BE49-F238E27FC236}">
                <a16:creationId xmlns:a16="http://schemas.microsoft.com/office/drawing/2014/main" id="{0FBC94F7-7EEF-6752-B900-B818A48AE405}"/>
              </a:ext>
            </a:extLst>
          </p:cNvPr>
          <p:cNvSpPr/>
          <p:nvPr/>
        </p:nvSpPr>
        <p:spPr>
          <a:xfrm>
            <a:off x="5292080" y="198884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B58EEFB-A047-74CC-39E3-9F21D22A6DCE}"/>
              </a:ext>
            </a:extLst>
          </p:cNvPr>
          <p:cNvSpPr/>
          <p:nvPr/>
        </p:nvSpPr>
        <p:spPr>
          <a:xfrm>
            <a:off x="768111" y="184335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BE7151B-B033-A07E-D540-8DD7235C38DE}"/>
              </a:ext>
            </a:extLst>
          </p:cNvPr>
          <p:cNvSpPr/>
          <p:nvPr/>
        </p:nvSpPr>
        <p:spPr>
          <a:xfrm>
            <a:off x="11281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1DB1E714-1D16-07F1-B277-957EAA571379}"/>
              </a:ext>
            </a:extLst>
          </p:cNvPr>
          <p:cNvSpPr/>
          <p:nvPr/>
        </p:nvSpPr>
        <p:spPr>
          <a:xfrm>
            <a:off x="14881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A3A4515-98CE-3515-052C-F8D3F81559AE}"/>
              </a:ext>
            </a:extLst>
          </p:cNvPr>
          <p:cNvSpPr/>
          <p:nvPr/>
        </p:nvSpPr>
        <p:spPr>
          <a:xfrm>
            <a:off x="184823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8255762-17BD-968A-9E31-49930A2BCAAE}"/>
              </a:ext>
            </a:extLst>
          </p:cNvPr>
          <p:cNvSpPr/>
          <p:nvPr/>
        </p:nvSpPr>
        <p:spPr>
          <a:xfrm>
            <a:off x="220827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D533CC5-EC7F-4631-9D4B-8A657F0EBBE9}"/>
              </a:ext>
            </a:extLst>
          </p:cNvPr>
          <p:cNvSpPr/>
          <p:nvPr/>
        </p:nvSpPr>
        <p:spPr>
          <a:xfrm>
            <a:off x="256831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7CB9A29B-F6AA-0B14-9917-8A46D7C00289}"/>
              </a:ext>
            </a:extLst>
          </p:cNvPr>
          <p:cNvSpPr/>
          <p:nvPr/>
        </p:nvSpPr>
        <p:spPr>
          <a:xfrm>
            <a:off x="29283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553D96D-9639-DFC8-9D44-3653C5C1F48B}"/>
              </a:ext>
            </a:extLst>
          </p:cNvPr>
          <p:cNvSpPr/>
          <p:nvPr/>
        </p:nvSpPr>
        <p:spPr>
          <a:xfrm>
            <a:off x="32883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284B54E-CD8B-8BB7-5175-364669EDFC8E}"/>
              </a:ext>
            </a:extLst>
          </p:cNvPr>
          <p:cNvSpPr/>
          <p:nvPr/>
        </p:nvSpPr>
        <p:spPr>
          <a:xfrm>
            <a:off x="624095" y="177135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E23BF39-C99A-A48A-C50A-9980F85DDBBB}"/>
              </a:ext>
            </a:extLst>
          </p:cNvPr>
          <p:cNvSpPr txBox="1"/>
          <p:nvPr/>
        </p:nvSpPr>
        <p:spPr>
          <a:xfrm>
            <a:off x="4139952" y="1196752"/>
            <a:ext cx="3877985" cy="369332"/>
          </a:xfrm>
          <a:prstGeom prst="rect">
            <a:avLst/>
          </a:prstGeom>
          <a:noFill/>
        </p:spPr>
        <p:txBody>
          <a:bodyPr wrap="none" rtlCol="0">
            <a:spAutoFit/>
          </a:bodyPr>
          <a:lstStyle/>
          <a:p>
            <a:r>
              <a:rPr kumimoji="1" lang="ja-JP" altLang="en-US" dirty="0"/>
              <a:t>ここへのアクセスでキャッシュミス</a:t>
            </a:r>
          </a:p>
        </p:txBody>
      </p:sp>
      <p:cxnSp>
        <p:nvCxnSpPr>
          <p:cNvPr id="92" name="コネクタ: カギ線 91">
            <a:extLst>
              <a:ext uri="{FF2B5EF4-FFF2-40B4-BE49-F238E27FC236}">
                <a16:creationId xmlns:a16="http://schemas.microsoft.com/office/drawing/2014/main" id="{336939D3-54BC-718E-7242-A91423A9CA2B}"/>
              </a:ext>
            </a:extLst>
          </p:cNvPr>
          <p:cNvCxnSpPr>
            <a:stCxn id="50" idx="1"/>
            <a:endCxn id="87" idx="3"/>
          </p:cNvCxnSpPr>
          <p:nvPr/>
        </p:nvCxnSpPr>
        <p:spPr>
          <a:xfrm rot="10800000">
            <a:off x="3576424" y="1951370"/>
            <a:ext cx="1715657" cy="21749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40E163D-6130-2F7B-190B-2DBB9BC4EB3B}"/>
              </a:ext>
            </a:extLst>
          </p:cNvPr>
          <p:cNvCxnSpPr>
            <a:cxnSpLocks/>
          </p:cNvCxnSpPr>
          <p:nvPr/>
        </p:nvCxnSpPr>
        <p:spPr>
          <a:xfrm>
            <a:off x="4822862" y="158419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B97F4497-544E-B4F9-B010-53BAD558DA5B}"/>
              </a:ext>
            </a:extLst>
          </p:cNvPr>
          <p:cNvSpPr txBox="1"/>
          <p:nvPr/>
        </p:nvSpPr>
        <p:spPr>
          <a:xfrm>
            <a:off x="336063" y="2419422"/>
            <a:ext cx="4339650" cy="369332"/>
          </a:xfrm>
          <a:prstGeom prst="rect">
            <a:avLst/>
          </a:prstGeom>
          <a:noFill/>
        </p:spPr>
        <p:txBody>
          <a:bodyPr wrap="none" rtlCol="0">
            <a:spAutoFit/>
          </a:bodyPr>
          <a:lstStyle/>
          <a:p>
            <a:r>
              <a:rPr kumimoji="1" lang="ja-JP" altLang="en-US" dirty="0"/>
              <a:t>残りのデータは続けてキャッシュヒット</a:t>
            </a:r>
            <a:endParaRPr kumimoji="1" lang="en-US" altLang="ja-JP" dirty="0"/>
          </a:p>
        </p:txBody>
      </p:sp>
      <p:sp>
        <p:nvSpPr>
          <p:cNvPr id="102" name="矢印: 右 101">
            <a:extLst>
              <a:ext uri="{FF2B5EF4-FFF2-40B4-BE49-F238E27FC236}">
                <a16:creationId xmlns:a16="http://schemas.microsoft.com/office/drawing/2014/main" id="{C8A8132F-A0A8-9F07-5609-0BB0E728C9BE}"/>
              </a:ext>
            </a:extLst>
          </p:cNvPr>
          <p:cNvSpPr/>
          <p:nvPr/>
        </p:nvSpPr>
        <p:spPr>
          <a:xfrm>
            <a:off x="984135" y="1915366"/>
            <a:ext cx="2376264" cy="720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4779AAB8-6BD1-5AA1-2ABF-4C31FE32A7B5}"/>
              </a:ext>
            </a:extLst>
          </p:cNvPr>
          <p:cNvSpPr/>
          <p:nvPr/>
        </p:nvSpPr>
        <p:spPr>
          <a:xfrm rot="5400000">
            <a:off x="2244275" y="1087274"/>
            <a:ext cx="144016" cy="2376264"/>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2F4E626-8161-16D0-0676-E6654C6E8C6E}"/>
              </a:ext>
            </a:extLst>
          </p:cNvPr>
          <p:cNvSpPr txBox="1"/>
          <p:nvPr/>
        </p:nvSpPr>
        <p:spPr>
          <a:xfrm>
            <a:off x="323528" y="3717032"/>
            <a:ext cx="3877985" cy="461665"/>
          </a:xfrm>
          <a:prstGeom prst="rect">
            <a:avLst/>
          </a:prstGeom>
          <a:noFill/>
        </p:spPr>
        <p:txBody>
          <a:bodyPr wrap="none" rtlCol="0">
            <a:spAutoFit/>
          </a:bodyPr>
          <a:lstStyle/>
          <a:p>
            <a:r>
              <a:rPr lang="ja-JP" altLang="en-US" sz="2400" dirty="0">
                <a:solidFill>
                  <a:srgbClr val="011893"/>
                </a:solidFill>
              </a:rPr>
              <a:t>メモリのランダムアクセス</a:t>
            </a:r>
            <a:endParaRPr kumimoji="1" lang="ja-JP" altLang="en-US" sz="2400" dirty="0">
              <a:solidFill>
                <a:srgbClr val="011893"/>
              </a:solidFill>
            </a:endParaRPr>
          </a:p>
        </p:txBody>
      </p:sp>
      <p:sp>
        <p:nvSpPr>
          <p:cNvPr id="105" name="正方形/長方形 104">
            <a:extLst>
              <a:ext uri="{FF2B5EF4-FFF2-40B4-BE49-F238E27FC236}">
                <a16:creationId xmlns:a16="http://schemas.microsoft.com/office/drawing/2014/main" id="{DA9786B5-966F-C5AC-66C4-FA975520B076}"/>
              </a:ext>
            </a:extLst>
          </p:cNvPr>
          <p:cNvSpPr/>
          <p:nvPr/>
        </p:nvSpPr>
        <p:spPr>
          <a:xfrm>
            <a:off x="9716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0A638FF-1DA6-4437-45E3-E3BBB2D4DDE3}"/>
              </a:ext>
            </a:extLst>
          </p:cNvPr>
          <p:cNvSpPr/>
          <p:nvPr/>
        </p:nvSpPr>
        <p:spPr>
          <a:xfrm>
            <a:off x="13316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DA494EF-1A0A-421B-7E17-819E1D781FBE}"/>
              </a:ext>
            </a:extLst>
          </p:cNvPr>
          <p:cNvSpPr/>
          <p:nvPr/>
        </p:nvSpPr>
        <p:spPr>
          <a:xfrm>
            <a:off x="16916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C9134A6-B620-A86E-C62D-8AFEBB48BA17}"/>
              </a:ext>
            </a:extLst>
          </p:cNvPr>
          <p:cNvSpPr/>
          <p:nvPr/>
        </p:nvSpPr>
        <p:spPr>
          <a:xfrm>
            <a:off x="205172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660D6EE8-B369-017A-F08F-8DD7E96A3445}"/>
              </a:ext>
            </a:extLst>
          </p:cNvPr>
          <p:cNvSpPr/>
          <p:nvPr/>
        </p:nvSpPr>
        <p:spPr>
          <a:xfrm>
            <a:off x="2411760"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969CC85-0F8A-A106-123F-F490BCBB9B75}"/>
              </a:ext>
            </a:extLst>
          </p:cNvPr>
          <p:cNvSpPr/>
          <p:nvPr/>
        </p:nvSpPr>
        <p:spPr>
          <a:xfrm>
            <a:off x="27718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D8FECB2E-DA9D-39F5-A0EA-28A1997E469D}"/>
              </a:ext>
            </a:extLst>
          </p:cNvPr>
          <p:cNvSpPr/>
          <p:nvPr/>
        </p:nvSpPr>
        <p:spPr>
          <a:xfrm>
            <a:off x="31318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80AD8B-48A8-1EDB-164F-09797E87A4A3}"/>
              </a:ext>
            </a:extLst>
          </p:cNvPr>
          <p:cNvSpPr/>
          <p:nvPr/>
        </p:nvSpPr>
        <p:spPr>
          <a:xfrm>
            <a:off x="34918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5530D64F-9B1D-6197-2116-696041411B7F}"/>
              </a:ext>
            </a:extLst>
          </p:cNvPr>
          <p:cNvSpPr/>
          <p:nvPr/>
        </p:nvSpPr>
        <p:spPr>
          <a:xfrm>
            <a:off x="9716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DA6C9E6-286E-0B85-6850-2497FFE4C3BA}"/>
              </a:ext>
            </a:extLst>
          </p:cNvPr>
          <p:cNvSpPr/>
          <p:nvPr/>
        </p:nvSpPr>
        <p:spPr>
          <a:xfrm>
            <a:off x="13316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38228095-8DB8-CFBD-2C85-F583456FF817}"/>
              </a:ext>
            </a:extLst>
          </p:cNvPr>
          <p:cNvSpPr/>
          <p:nvPr/>
        </p:nvSpPr>
        <p:spPr>
          <a:xfrm>
            <a:off x="1691680"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82FC72D-8B28-11A2-F269-A1FBC9EE5CE3}"/>
              </a:ext>
            </a:extLst>
          </p:cNvPr>
          <p:cNvSpPr/>
          <p:nvPr/>
        </p:nvSpPr>
        <p:spPr>
          <a:xfrm>
            <a:off x="205172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A7FD652-0AD0-94D3-DA0C-06A020CB6435}"/>
              </a:ext>
            </a:extLst>
          </p:cNvPr>
          <p:cNvSpPr/>
          <p:nvPr/>
        </p:nvSpPr>
        <p:spPr>
          <a:xfrm>
            <a:off x="241176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E67CFEC0-2067-2437-561E-09367B6DF4D4}"/>
              </a:ext>
            </a:extLst>
          </p:cNvPr>
          <p:cNvSpPr/>
          <p:nvPr/>
        </p:nvSpPr>
        <p:spPr>
          <a:xfrm>
            <a:off x="27718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EB70A17-91CD-981B-8D0A-7AEF5022265A}"/>
              </a:ext>
            </a:extLst>
          </p:cNvPr>
          <p:cNvSpPr/>
          <p:nvPr/>
        </p:nvSpPr>
        <p:spPr>
          <a:xfrm>
            <a:off x="31318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346970D-0D40-1C8A-B648-10326F7E0EB9}"/>
              </a:ext>
            </a:extLst>
          </p:cNvPr>
          <p:cNvSpPr/>
          <p:nvPr/>
        </p:nvSpPr>
        <p:spPr>
          <a:xfrm>
            <a:off x="349188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0FA98E87-EFDA-FB43-449B-6D73537E5A2E}"/>
              </a:ext>
            </a:extLst>
          </p:cNvPr>
          <p:cNvSpPr/>
          <p:nvPr/>
        </p:nvSpPr>
        <p:spPr>
          <a:xfrm>
            <a:off x="827584"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C0ED9602-8868-4E16-F7C3-C4B8B48FEB51}"/>
              </a:ext>
            </a:extLst>
          </p:cNvPr>
          <p:cNvSpPr/>
          <p:nvPr/>
        </p:nvSpPr>
        <p:spPr>
          <a:xfrm>
            <a:off x="9716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FC2F4B2C-7ED8-C2CB-AF71-6824570EFF7D}"/>
              </a:ext>
            </a:extLst>
          </p:cNvPr>
          <p:cNvSpPr/>
          <p:nvPr/>
        </p:nvSpPr>
        <p:spPr>
          <a:xfrm>
            <a:off x="133164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763EDDC4-9C17-429F-4130-E1FCFEC73927}"/>
              </a:ext>
            </a:extLst>
          </p:cNvPr>
          <p:cNvSpPr/>
          <p:nvPr/>
        </p:nvSpPr>
        <p:spPr>
          <a:xfrm>
            <a:off x="16916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9211337C-B234-97C9-BFF0-84BA1E911375}"/>
              </a:ext>
            </a:extLst>
          </p:cNvPr>
          <p:cNvSpPr/>
          <p:nvPr/>
        </p:nvSpPr>
        <p:spPr>
          <a:xfrm>
            <a:off x="205172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E4912EA5-9B0D-7CCF-C91B-4ABB664410BF}"/>
              </a:ext>
            </a:extLst>
          </p:cNvPr>
          <p:cNvSpPr/>
          <p:nvPr/>
        </p:nvSpPr>
        <p:spPr>
          <a:xfrm>
            <a:off x="241176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D31CB534-88D0-E817-6375-628A44CE609D}"/>
              </a:ext>
            </a:extLst>
          </p:cNvPr>
          <p:cNvSpPr/>
          <p:nvPr/>
        </p:nvSpPr>
        <p:spPr>
          <a:xfrm>
            <a:off x="27718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EF5F11B-A527-0799-AEA4-783DBAC56D22}"/>
              </a:ext>
            </a:extLst>
          </p:cNvPr>
          <p:cNvSpPr/>
          <p:nvPr/>
        </p:nvSpPr>
        <p:spPr>
          <a:xfrm>
            <a:off x="3131840"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7D83F269-8918-14CB-BC2F-D841D11FD4AA}"/>
              </a:ext>
            </a:extLst>
          </p:cNvPr>
          <p:cNvSpPr/>
          <p:nvPr/>
        </p:nvSpPr>
        <p:spPr>
          <a:xfrm>
            <a:off x="34918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7494CA77-5B09-0F5C-CF19-CBD226034064}"/>
              </a:ext>
            </a:extLst>
          </p:cNvPr>
          <p:cNvSpPr/>
          <p:nvPr/>
        </p:nvSpPr>
        <p:spPr>
          <a:xfrm>
            <a:off x="827584"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F5A3D8-65D1-A0C3-04D1-AA984DEAEA6F}"/>
              </a:ext>
            </a:extLst>
          </p:cNvPr>
          <p:cNvSpPr/>
          <p:nvPr/>
        </p:nvSpPr>
        <p:spPr>
          <a:xfrm>
            <a:off x="971600"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42107AC-7C1D-4453-DB45-A9E9DDF7B375}"/>
              </a:ext>
            </a:extLst>
          </p:cNvPr>
          <p:cNvSpPr/>
          <p:nvPr/>
        </p:nvSpPr>
        <p:spPr>
          <a:xfrm>
            <a:off x="13316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CD7EC11A-36A5-2861-638A-71BFC00EF4B4}"/>
              </a:ext>
            </a:extLst>
          </p:cNvPr>
          <p:cNvSpPr/>
          <p:nvPr/>
        </p:nvSpPr>
        <p:spPr>
          <a:xfrm>
            <a:off x="16916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95C8577C-A130-465B-8449-3597517420B8}"/>
              </a:ext>
            </a:extLst>
          </p:cNvPr>
          <p:cNvSpPr/>
          <p:nvPr/>
        </p:nvSpPr>
        <p:spPr>
          <a:xfrm>
            <a:off x="205172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F21A64E0-C382-48BA-451B-03D73772F64E}"/>
              </a:ext>
            </a:extLst>
          </p:cNvPr>
          <p:cNvSpPr/>
          <p:nvPr/>
        </p:nvSpPr>
        <p:spPr>
          <a:xfrm>
            <a:off x="241176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2F739FE9-D91C-00F8-7D93-224DEE3DBF4D}"/>
              </a:ext>
            </a:extLst>
          </p:cNvPr>
          <p:cNvSpPr/>
          <p:nvPr/>
        </p:nvSpPr>
        <p:spPr>
          <a:xfrm>
            <a:off x="277180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3977F710-337D-E922-0D0D-009C1592CF62}"/>
              </a:ext>
            </a:extLst>
          </p:cNvPr>
          <p:cNvSpPr/>
          <p:nvPr/>
        </p:nvSpPr>
        <p:spPr>
          <a:xfrm>
            <a:off x="31318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4740093A-5EFE-8D10-D67A-010436B5465E}"/>
              </a:ext>
            </a:extLst>
          </p:cNvPr>
          <p:cNvSpPr/>
          <p:nvPr/>
        </p:nvSpPr>
        <p:spPr>
          <a:xfrm>
            <a:off x="34918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9DE17CC6-7848-F428-8F70-8B5ED4C4DC1D}"/>
              </a:ext>
            </a:extLst>
          </p:cNvPr>
          <p:cNvSpPr/>
          <p:nvPr/>
        </p:nvSpPr>
        <p:spPr>
          <a:xfrm>
            <a:off x="827584" y="558924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B47DB671-34F5-0CF2-5D27-3CB57C6F82C0}"/>
              </a:ext>
            </a:extLst>
          </p:cNvPr>
          <p:cNvSpPr/>
          <p:nvPr/>
        </p:nvSpPr>
        <p:spPr>
          <a:xfrm>
            <a:off x="827584"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A31F2281-EDD4-52C8-4E9C-BF593FE9C922}"/>
              </a:ext>
            </a:extLst>
          </p:cNvPr>
          <p:cNvSpPr/>
          <p:nvPr/>
        </p:nvSpPr>
        <p:spPr>
          <a:xfrm>
            <a:off x="55081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293FC77D-9124-460A-0832-6628CC2291AE}"/>
              </a:ext>
            </a:extLst>
          </p:cNvPr>
          <p:cNvSpPr/>
          <p:nvPr/>
        </p:nvSpPr>
        <p:spPr>
          <a:xfrm>
            <a:off x="58681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83719FE8-D28C-9E23-0237-6AF80859DB77}"/>
              </a:ext>
            </a:extLst>
          </p:cNvPr>
          <p:cNvSpPr/>
          <p:nvPr/>
        </p:nvSpPr>
        <p:spPr>
          <a:xfrm>
            <a:off x="62281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C81DDE9-6D8F-FF63-FA0D-4FF815BAC364}"/>
              </a:ext>
            </a:extLst>
          </p:cNvPr>
          <p:cNvSpPr/>
          <p:nvPr/>
        </p:nvSpPr>
        <p:spPr>
          <a:xfrm>
            <a:off x="658822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90F21FB1-7F7E-D6C8-8924-27F509202901}"/>
              </a:ext>
            </a:extLst>
          </p:cNvPr>
          <p:cNvSpPr/>
          <p:nvPr/>
        </p:nvSpPr>
        <p:spPr>
          <a:xfrm>
            <a:off x="6948264"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710F367-1733-641C-56B6-5EE1B0AFE243}"/>
              </a:ext>
            </a:extLst>
          </p:cNvPr>
          <p:cNvSpPr/>
          <p:nvPr/>
        </p:nvSpPr>
        <p:spPr>
          <a:xfrm>
            <a:off x="73083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16E0E9EC-5E7E-6EED-2FFD-2250520F0B33}"/>
              </a:ext>
            </a:extLst>
          </p:cNvPr>
          <p:cNvSpPr/>
          <p:nvPr/>
        </p:nvSpPr>
        <p:spPr>
          <a:xfrm>
            <a:off x="76683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9925A54F-7D00-D3CA-71C1-ABB5C95A3ACE}"/>
              </a:ext>
            </a:extLst>
          </p:cNvPr>
          <p:cNvSpPr/>
          <p:nvPr/>
        </p:nvSpPr>
        <p:spPr>
          <a:xfrm>
            <a:off x="80283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E4BD4F31-D76F-4ED1-98FD-11DEDEE4797D}"/>
              </a:ext>
            </a:extLst>
          </p:cNvPr>
          <p:cNvSpPr/>
          <p:nvPr/>
        </p:nvSpPr>
        <p:spPr>
          <a:xfrm>
            <a:off x="55081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5F52C36-8261-B6D6-9276-C50CB07006AC}"/>
              </a:ext>
            </a:extLst>
          </p:cNvPr>
          <p:cNvSpPr/>
          <p:nvPr/>
        </p:nvSpPr>
        <p:spPr>
          <a:xfrm>
            <a:off x="58681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23D5A050-F5E1-40A3-DEDB-2509A5B4EBA9}"/>
              </a:ext>
            </a:extLst>
          </p:cNvPr>
          <p:cNvSpPr/>
          <p:nvPr/>
        </p:nvSpPr>
        <p:spPr>
          <a:xfrm>
            <a:off x="6228184"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7F73963C-52A1-405E-BF23-1B97EED91260}"/>
              </a:ext>
            </a:extLst>
          </p:cNvPr>
          <p:cNvSpPr/>
          <p:nvPr/>
        </p:nvSpPr>
        <p:spPr>
          <a:xfrm>
            <a:off x="658822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4E1B6B75-FFC0-1FB7-B295-7A967C1243E3}"/>
              </a:ext>
            </a:extLst>
          </p:cNvPr>
          <p:cNvSpPr/>
          <p:nvPr/>
        </p:nvSpPr>
        <p:spPr>
          <a:xfrm>
            <a:off x="694826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0FD1964E-E876-4520-B683-20D65D209AF1}"/>
              </a:ext>
            </a:extLst>
          </p:cNvPr>
          <p:cNvSpPr/>
          <p:nvPr/>
        </p:nvSpPr>
        <p:spPr>
          <a:xfrm>
            <a:off x="73083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4CC10013-4DDC-F7B6-0D41-D375FEE12937}"/>
              </a:ext>
            </a:extLst>
          </p:cNvPr>
          <p:cNvSpPr/>
          <p:nvPr/>
        </p:nvSpPr>
        <p:spPr>
          <a:xfrm>
            <a:off x="76683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6AEB6B44-1A14-17A6-F5F7-D4D445A439D9}"/>
              </a:ext>
            </a:extLst>
          </p:cNvPr>
          <p:cNvSpPr/>
          <p:nvPr/>
        </p:nvSpPr>
        <p:spPr>
          <a:xfrm>
            <a:off x="802838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20BE0CC9-1235-B6D0-EE3F-C0254B277ADE}"/>
              </a:ext>
            </a:extLst>
          </p:cNvPr>
          <p:cNvSpPr txBox="1"/>
          <p:nvPr/>
        </p:nvSpPr>
        <p:spPr>
          <a:xfrm>
            <a:off x="5450964" y="422108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158" name="テキスト ボックス 157">
            <a:extLst>
              <a:ext uri="{FF2B5EF4-FFF2-40B4-BE49-F238E27FC236}">
                <a16:creationId xmlns:a16="http://schemas.microsoft.com/office/drawing/2014/main" id="{C4DB676C-7208-20BC-1751-CBC9B35FFB1D}"/>
              </a:ext>
            </a:extLst>
          </p:cNvPr>
          <p:cNvSpPr txBox="1"/>
          <p:nvPr/>
        </p:nvSpPr>
        <p:spPr>
          <a:xfrm>
            <a:off x="5808880" y="422108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159" name="テキスト ボックス 158">
            <a:extLst>
              <a:ext uri="{FF2B5EF4-FFF2-40B4-BE49-F238E27FC236}">
                <a16:creationId xmlns:a16="http://schemas.microsoft.com/office/drawing/2014/main" id="{386880E2-F15A-C7E7-D02E-D0D6C8869FB2}"/>
              </a:ext>
            </a:extLst>
          </p:cNvPr>
          <p:cNvSpPr txBox="1"/>
          <p:nvPr/>
        </p:nvSpPr>
        <p:spPr>
          <a:xfrm>
            <a:off x="6166796" y="4221088"/>
            <a:ext cx="312906" cy="369332"/>
          </a:xfrm>
          <a:prstGeom prst="rect">
            <a:avLst/>
          </a:prstGeom>
          <a:noFill/>
        </p:spPr>
        <p:txBody>
          <a:bodyPr wrap="none" rtlCol="0">
            <a:spAutoFit/>
          </a:bodyPr>
          <a:lstStyle/>
          <a:p>
            <a:r>
              <a:rPr lang="en-US" altLang="ja-JP" dirty="0"/>
              <a:t>2</a:t>
            </a:r>
            <a:endParaRPr kumimoji="1" lang="ja-JP" altLang="en-US" dirty="0"/>
          </a:p>
        </p:txBody>
      </p:sp>
      <p:sp>
        <p:nvSpPr>
          <p:cNvPr id="160" name="テキスト ボックス 159">
            <a:extLst>
              <a:ext uri="{FF2B5EF4-FFF2-40B4-BE49-F238E27FC236}">
                <a16:creationId xmlns:a16="http://schemas.microsoft.com/office/drawing/2014/main" id="{2FACF563-7671-1587-6177-C1B8F515F08C}"/>
              </a:ext>
            </a:extLst>
          </p:cNvPr>
          <p:cNvSpPr txBox="1"/>
          <p:nvPr/>
        </p:nvSpPr>
        <p:spPr>
          <a:xfrm>
            <a:off x="6524712" y="422108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161" name="テキスト ボックス 160">
            <a:extLst>
              <a:ext uri="{FF2B5EF4-FFF2-40B4-BE49-F238E27FC236}">
                <a16:creationId xmlns:a16="http://schemas.microsoft.com/office/drawing/2014/main" id="{15345598-7C92-1AB8-9A3A-3E65584E0012}"/>
              </a:ext>
            </a:extLst>
          </p:cNvPr>
          <p:cNvSpPr txBox="1"/>
          <p:nvPr/>
        </p:nvSpPr>
        <p:spPr>
          <a:xfrm>
            <a:off x="6882628" y="422108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162" name="テキスト ボックス 161">
            <a:extLst>
              <a:ext uri="{FF2B5EF4-FFF2-40B4-BE49-F238E27FC236}">
                <a16:creationId xmlns:a16="http://schemas.microsoft.com/office/drawing/2014/main" id="{1980DF78-ADE9-55E5-3D8E-969DC4D7526B}"/>
              </a:ext>
            </a:extLst>
          </p:cNvPr>
          <p:cNvSpPr txBox="1"/>
          <p:nvPr/>
        </p:nvSpPr>
        <p:spPr>
          <a:xfrm>
            <a:off x="7240544" y="422108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163" name="テキスト ボックス 162">
            <a:extLst>
              <a:ext uri="{FF2B5EF4-FFF2-40B4-BE49-F238E27FC236}">
                <a16:creationId xmlns:a16="http://schemas.microsoft.com/office/drawing/2014/main" id="{BEC33EBF-9D24-9FAB-2891-47A0DF235FB6}"/>
              </a:ext>
            </a:extLst>
          </p:cNvPr>
          <p:cNvSpPr txBox="1"/>
          <p:nvPr/>
        </p:nvSpPr>
        <p:spPr>
          <a:xfrm>
            <a:off x="7598460" y="4221088"/>
            <a:ext cx="312906" cy="369332"/>
          </a:xfrm>
          <a:prstGeom prst="rect">
            <a:avLst/>
          </a:prstGeom>
          <a:noFill/>
        </p:spPr>
        <p:txBody>
          <a:bodyPr wrap="none" rtlCol="0">
            <a:spAutoFit/>
          </a:bodyPr>
          <a:lstStyle/>
          <a:p>
            <a:r>
              <a:rPr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94BBB8E3-729B-ECD1-F3F8-32E246EF21FF}"/>
              </a:ext>
            </a:extLst>
          </p:cNvPr>
          <p:cNvSpPr txBox="1"/>
          <p:nvPr/>
        </p:nvSpPr>
        <p:spPr>
          <a:xfrm>
            <a:off x="7956376" y="422108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165" name="テキスト ボックス 164">
            <a:extLst>
              <a:ext uri="{FF2B5EF4-FFF2-40B4-BE49-F238E27FC236}">
                <a16:creationId xmlns:a16="http://schemas.microsoft.com/office/drawing/2014/main" id="{75350B86-FB7C-EB71-38E0-E7536A7A6C66}"/>
              </a:ext>
            </a:extLst>
          </p:cNvPr>
          <p:cNvSpPr txBox="1"/>
          <p:nvPr/>
        </p:nvSpPr>
        <p:spPr>
          <a:xfrm>
            <a:off x="8316416" y="449982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166" name="テキスト ボックス 165">
            <a:extLst>
              <a:ext uri="{FF2B5EF4-FFF2-40B4-BE49-F238E27FC236}">
                <a16:creationId xmlns:a16="http://schemas.microsoft.com/office/drawing/2014/main" id="{CF2829BA-D518-5667-9D56-5B294E616D6A}"/>
              </a:ext>
            </a:extLst>
          </p:cNvPr>
          <p:cNvSpPr txBox="1"/>
          <p:nvPr/>
        </p:nvSpPr>
        <p:spPr>
          <a:xfrm>
            <a:off x="8316416" y="486916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67" name="正方形/長方形 166">
            <a:extLst>
              <a:ext uri="{FF2B5EF4-FFF2-40B4-BE49-F238E27FC236}">
                <a16:creationId xmlns:a16="http://schemas.microsoft.com/office/drawing/2014/main" id="{834E2A92-0310-7327-2B75-B319FE9C97C8}"/>
              </a:ext>
            </a:extLst>
          </p:cNvPr>
          <p:cNvSpPr/>
          <p:nvPr/>
        </p:nvSpPr>
        <p:spPr>
          <a:xfrm>
            <a:off x="55081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50A191A-BA17-FDC8-CEC8-369C2B27D069}"/>
              </a:ext>
            </a:extLst>
          </p:cNvPr>
          <p:cNvSpPr/>
          <p:nvPr/>
        </p:nvSpPr>
        <p:spPr>
          <a:xfrm>
            <a:off x="586814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E080060A-49BC-8728-585E-501C4956A8A7}"/>
              </a:ext>
            </a:extLst>
          </p:cNvPr>
          <p:cNvSpPr/>
          <p:nvPr/>
        </p:nvSpPr>
        <p:spPr>
          <a:xfrm>
            <a:off x="62281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4AF0226E-5EDA-71EA-2BB6-6F117BF177F3}"/>
              </a:ext>
            </a:extLst>
          </p:cNvPr>
          <p:cNvSpPr/>
          <p:nvPr/>
        </p:nvSpPr>
        <p:spPr>
          <a:xfrm>
            <a:off x="658822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EEBAECA3-5A5A-8F68-152E-C0BAC1D922B8}"/>
              </a:ext>
            </a:extLst>
          </p:cNvPr>
          <p:cNvSpPr/>
          <p:nvPr/>
        </p:nvSpPr>
        <p:spPr>
          <a:xfrm>
            <a:off x="694826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A20B6A99-D0EE-C811-F101-E784FD775F70}"/>
              </a:ext>
            </a:extLst>
          </p:cNvPr>
          <p:cNvSpPr/>
          <p:nvPr/>
        </p:nvSpPr>
        <p:spPr>
          <a:xfrm>
            <a:off x="73083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5A93CB11-FAAC-A32C-7AA4-A44796ED9C48}"/>
              </a:ext>
            </a:extLst>
          </p:cNvPr>
          <p:cNvSpPr/>
          <p:nvPr/>
        </p:nvSpPr>
        <p:spPr>
          <a:xfrm>
            <a:off x="7668344"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1BA4FE8E-1B76-5ED7-8B6D-2F3C3AE5E586}"/>
              </a:ext>
            </a:extLst>
          </p:cNvPr>
          <p:cNvSpPr/>
          <p:nvPr/>
        </p:nvSpPr>
        <p:spPr>
          <a:xfrm>
            <a:off x="80283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617C918F-174C-3B61-0A1E-58D2C139C6B0}"/>
              </a:ext>
            </a:extLst>
          </p:cNvPr>
          <p:cNvSpPr/>
          <p:nvPr/>
        </p:nvSpPr>
        <p:spPr>
          <a:xfrm>
            <a:off x="5508104"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2AB19414-7FE9-0732-FB75-CD998ADB995A}"/>
              </a:ext>
            </a:extLst>
          </p:cNvPr>
          <p:cNvSpPr/>
          <p:nvPr/>
        </p:nvSpPr>
        <p:spPr>
          <a:xfrm>
            <a:off x="58681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01CB7BB4-48B4-F942-82F4-F094673BF0F2}"/>
              </a:ext>
            </a:extLst>
          </p:cNvPr>
          <p:cNvSpPr/>
          <p:nvPr/>
        </p:nvSpPr>
        <p:spPr>
          <a:xfrm>
            <a:off x="62281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6E4E498D-710F-C28A-C267-AE1C636DEA16}"/>
              </a:ext>
            </a:extLst>
          </p:cNvPr>
          <p:cNvSpPr/>
          <p:nvPr/>
        </p:nvSpPr>
        <p:spPr>
          <a:xfrm>
            <a:off x="658822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1DE2C0C3-6E23-9DF8-F264-6ED02C46AF25}"/>
              </a:ext>
            </a:extLst>
          </p:cNvPr>
          <p:cNvSpPr/>
          <p:nvPr/>
        </p:nvSpPr>
        <p:spPr>
          <a:xfrm>
            <a:off x="694826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6D7F028F-69F7-609F-D4FD-E630FC11DE12}"/>
              </a:ext>
            </a:extLst>
          </p:cNvPr>
          <p:cNvSpPr/>
          <p:nvPr/>
        </p:nvSpPr>
        <p:spPr>
          <a:xfrm>
            <a:off x="730830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06D9EE6B-B99B-BF6B-E4AA-5A0FE1061D7A}"/>
              </a:ext>
            </a:extLst>
          </p:cNvPr>
          <p:cNvSpPr/>
          <p:nvPr/>
        </p:nvSpPr>
        <p:spPr>
          <a:xfrm>
            <a:off x="76683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2AFCAB42-B790-4862-A3AF-E3A3D3972B38}"/>
              </a:ext>
            </a:extLst>
          </p:cNvPr>
          <p:cNvSpPr/>
          <p:nvPr/>
        </p:nvSpPr>
        <p:spPr>
          <a:xfrm>
            <a:off x="80283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a:extLst>
              <a:ext uri="{FF2B5EF4-FFF2-40B4-BE49-F238E27FC236}">
                <a16:creationId xmlns:a16="http://schemas.microsoft.com/office/drawing/2014/main" id="{7E6EBA29-4E3E-BB10-6B65-612931F2EFDB}"/>
              </a:ext>
            </a:extLst>
          </p:cNvPr>
          <p:cNvSpPr txBox="1"/>
          <p:nvPr/>
        </p:nvSpPr>
        <p:spPr>
          <a:xfrm>
            <a:off x="8316416" y="521990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184" name="テキスト ボックス 183">
            <a:extLst>
              <a:ext uri="{FF2B5EF4-FFF2-40B4-BE49-F238E27FC236}">
                <a16:creationId xmlns:a16="http://schemas.microsoft.com/office/drawing/2014/main" id="{F63CE4E4-D6A2-318D-3EAB-1357B73307C0}"/>
              </a:ext>
            </a:extLst>
          </p:cNvPr>
          <p:cNvSpPr txBox="1"/>
          <p:nvPr/>
        </p:nvSpPr>
        <p:spPr>
          <a:xfrm>
            <a:off x="8316416" y="558924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186" name="テキスト ボックス 185">
            <a:extLst>
              <a:ext uri="{FF2B5EF4-FFF2-40B4-BE49-F238E27FC236}">
                <a16:creationId xmlns:a16="http://schemas.microsoft.com/office/drawing/2014/main" id="{F9D39EF6-BCD9-D9F7-0BE1-2743AF38B461}"/>
              </a:ext>
            </a:extLst>
          </p:cNvPr>
          <p:cNvSpPr txBox="1"/>
          <p:nvPr/>
        </p:nvSpPr>
        <p:spPr>
          <a:xfrm>
            <a:off x="539552" y="6093296"/>
            <a:ext cx="4339650" cy="646331"/>
          </a:xfrm>
          <a:prstGeom prst="rect">
            <a:avLst/>
          </a:prstGeom>
          <a:noFill/>
        </p:spPr>
        <p:txBody>
          <a:bodyPr wrap="none" rtlCol="0">
            <a:spAutoFit/>
          </a:bodyPr>
          <a:lstStyle/>
          <a:p>
            <a:r>
              <a:rPr kumimoji="1" lang="ja-JP" altLang="en-US" dirty="0"/>
              <a:t>キャッシュ容量の一部しか活用してない</a:t>
            </a:r>
            <a:endParaRPr kumimoji="1" lang="en-US" altLang="ja-JP" dirty="0"/>
          </a:p>
          <a:p>
            <a:r>
              <a:rPr kumimoji="1" lang="ja-JP" altLang="en-US" dirty="0"/>
              <a:t>キャッシュミスが多発</a:t>
            </a:r>
          </a:p>
        </p:txBody>
      </p:sp>
      <p:sp>
        <p:nvSpPr>
          <p:cNvPr id="189" name="テキスト ボックス 188">
            <a:extLst>
              <a:ext uri="{FF2B5EF4-FFF2-40B4-BE49-F238E27FC236}">
                <a16:creationId xmlns:a16="http://schemas.microsoft.com/office/drawing/2014/main" id="{781D2374-7B19-D836-F66E-31F1534A43B6}"/>
              </a:ext>
            </a:extLst>
          </p:cNvPr>
          <p:cNvSpPr txBox="1"/>
          <p:nvPr/>
        </p:nvSpPr>
        <p:spPr>
          <a:xfrm>
            <a:off x="611560" y="2852936"/>
            <a:ext cx="3960440" cy="646331"/>
          </a:xfrm>
          <a:prstGeom prst="rect">
            <a:avLst/>
          </a:prstGeom>
          <a:noFill/>
        </p:spPr>
        <p:txBody>
          <a:bodyPr wrap="square">
            <a:spAutoFit/>
          </a:bodyPr>
          <a:lstStyle/>
          <a:p>
            <a:r>
              <a:rPr kumimoji="1" lang="ja-JP" altLang="en-US" dirty="0"/>
              <a:t>キャッシュ容量の大部分を活用</a:t>
            </a:r>
            <a:endParaRPr kumimoji="1" lang="en-US" altLang="ja-JP" dirty="0"/>
          </a:p>
          <a:p>
            <a:r>
              <a:rPr lang="ja-JP" altLang="en-US" dirty="0"/>
              <a:t>キャッシュヒット率が高い</a:t>
            </a:r>
            <a:endParaRPr kumimoji="1" lang="ja-JP" altLang="en-US" dirty="0"/>
          </a:p>
        </p:txBody>
      </p:sp>
    </p:spTree>
    <p:extLst>
      <p:ext uri="{BB962C8B-B14F-4D97-AF65-F5344CB8AC3E}">
        <p14:creationId xmlns:p14="http://schemas.microsoft.com/office/powerpoint/2010/main" val="32988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34B92A-795B-9FD1-D0C1-393A9C9F60D8}"/>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cxnSp>
        <p:nvCxnSpPr>
          <p:cNvPr id="3" name="直線コネクタ 2">
            <a:extLst>
              <a:ext uri="{FF2B5EF4-FFF2-40B4-BE49-F238E27FC236}">
                <a16:creationId xmlns:a16="http://schemas.microsoft.com/office/drawing/2014/main" id="{D0C080F6-A056-EF2C-8E5E-B5CE3A621292}"/>
              </a:ext>
            </a:extLst>
          </p:cNvPr>
          <p:cNvCxnSpPr>
            <a:cxnSpLocks/>
          </p:cNvCxnSpPr>
          <p:nvPr/>
        </p:nvCxnSpPr>
        <p:spPr>
          <a:xfrm>
            <a:off x="255577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BE402645-A70C-3624-E306-FA07653AE7D7}"/>
              </a:ext>
            </a:extLst>
          </p:cNvPr>
          <p:cNvCxnSpPr>
            <a:cxnSpLocks/>
          </p:cNvCxnSpPr>
          <p:nvPr/>
        </p:nvCxnSpPr>
        <p:spPr>
          <a:xfrm>
            <a:off x="327585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6FD9B8-205D-1262-CBC3-8C26A6066139}"/>
              </a:ext>
            </a:extLst>
          </p:cNvPr>
          <p:cNvCxnSpPr>
            <a:cxnSpLocks/>
          </p:cNvCxnSpPr>
          <p:nvPr/>
        </p:nvCxnSpPr>
        <p:spPr>
          <a:xfrm>
            <a:off x="111561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7804ADB-637A-D315-5275-8A52B696AFED}"/>
              </a:ext>
            </a:extLst>
          </p:cNvPr>
          <p:cNvCxnSpPr>
            <a:cxnSpLocks/>
          </p:cNvCxnSpPr>
          <p:nvPr/>
        </p:nvCxnSpPr>
        <p:spPr>
          <a:xfrm>
            <a:off x="183569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66F2DD5-E238-07F4-67A5-D9E1CDE97425}"/>
              </a:ext>
            </a:extLst>
          </p:cNvPr>
          <p:cNvCxnSpPr>
            <a:cxnSpLocks/>
          </p:cNvCxnSpPr>
          <p:nvPr/>
        </p:nvCxnSpPr>
        <p:spPr>
          <a:xfrm>
            <a:off x="3955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3D1F157-7EA2-82F7-FEC9-862D8BCAC51A}"/>
              </a:ext>
            </a:extLst>
          </p:cNvPr>
          <p:cNvCxnSpPr>
            <a:cxnSpLocks/>
          </p:cNvCxnSpPr>
          <p:nvPr/>
        </p:nvCxnSpPr>
        <p:spPr>
          <a:xfrm>
            <a:off x="39959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4C9783-B578-B36B-26C2-45FA4141690E}"/>
              </a:ext>
            </a:extLst>
          </p:cNvPr>
          <p:cNvCxnSpPr>
            <a:cxnSpLocks/>
          </p:cNvCxnSpPr>
          <p:nvPr/>
        </p:nvCxnSpPr>
        <p:spPr>
          <a:xfrm>
            <a:off x="395536"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339CBA-8CCE-B90A-99AD-1EAAB00B32CD}"/>
              </a:ext>
            </a:extLst>
          </p:cNvPr>
          <p:cNvCxnSpPr>
            <a:cxnSpLocks/>
          </p:cNvCxnSpPr>
          <p:nvPr/>
        </p:nvCxnSpPr>
        <p:spPr>
          <a:xfrm>
            <a:off x="395536"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2C8898E-57F5-9D6F-18F4-86F14F5FCFF3}"/>
              </a:ext>
            </a:extLst>
          </p:cNvPr>
          <p:cNvCxnSpPr>
            <a:cxnSpLocks/>
          </p:cNvCxnSpPr>
          <p:nvPr/>
        </p:nvCxnSpPr>
        <p:spPr>
          <a:xfrm>
            <a:off x="395536"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59C5269-8AAE-9492-AD00-7B27A2BBB0D6}"/>
              </a:ext>
            </a:extLst>
          </p:cNvPr>
          <p:cNvCxnSpPr>
            <a:cxnSpLocks/>
          </p:cNvCxnSpPr>
          <p:nvPr/>
        </p:nvCxnSpPr>
        <p:spPr>
          <a:xfrm>
            <a:off x="395536"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5C0CF76-B7F0-0827-3D02-9D41D2F94697}"/>
              </a:ext>
            </a:extLst>
          </p:cNvPr>
          <p:cNvCxnSpPr>
            <a:cxnSpLocks/>
          </p:cNvCxnSpPr>
          <p:nvPr/>
        </p:nvCxnSpPr>
        <p:spPr>
          <a:xfrm>
            <a:off x="395536"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C34CEB-7FEF-4AE4-0EFE-4B809341EC75}"/>
              </a:ext>
            </a:extLst>
          </p:cNvPr>
          <p:cNvCxnSpPr>
            <a:cxnSpLocks/>
          </p:cNvCxnSpPr>
          <p:nvPr/>
        </p:nvCxnSpPr>
        <p:spPr>
          <a:xfrm>
            <a:off x="395536"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CF5F16B-49DB-BD4A-4346-FCAEB415886C}"/>
              </a:ext>
            </a:extLst>
          </p:cNvPr>
          <p:cNvSpPr/>
          <p:nvPr/>
        </p:nvSpPr>
        <p:spPr>
          <a:xfrm>
            <a:off x="2051720"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1BFC03-79F6-5055-98AB-44A579FBD422}"/>
              </a:ext>
            </a:extLst>
          </p:cNvPr>
          <p:cNvSpPr/>
          <p:nvPr/>
        </p:nvSpPr>
        <p:spPr>
          <a:xfrm>
            <a:off x="2771800"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0DA26A7-19FB-792D-0BC4-1CE320FC12F0}"/>
              </a:ext>
            </a:extLst>
          </p:cNvPr>
          <p:cNvSpPr/>
          <p:nvPr/>
        </p:nvSpPr>
        <p:spPr>
          <a:xfrm>
            <a:off x="3419872"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014DEF4-A8A5-F8E4-9787-A1DEBF5E36DB}"/>
              </a:ext>
            </a:extLst>
          </p:cNvPr>
          <p:cNvSpPr/>
          <p:nvPr/>
        </p:nvSpPr>
        <p:spPr>
          <a:xfrm>
            <a:off x="2123728"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7FC961C-93B3-5B65-C11B-2F993E6EC1D2}"/>
              </a:ext>
            </a:extLst>
          </p:cNvPr>
          <p:cNvSpPr/>
          <p:nvPr/>
        </p:nvSpPr>
        <p:spPr>
          <a:xfrm>
            <a:off x="1403648"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CC4C4DE-ABCB-E262-D64E-4F8B62654522}"/>
              </a:ext>
            </a:extLst>
          </p:cNvPr>
          <p:cNvSpPr/>
          <p:nvPr/>
        </p:nvSpPr>
        <p:spPr>
          <a:xfrm>
            <a:off x="1187624"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D3D3F5-4A3F-82FB-8D92-A53133BF9903}"/>
              </a:ext>
            </a:extLst>
          </p:cNvPr>
          <p:cNvSpPr/>
          <p:nvPr/>
        </p:nvSpPr>
        <p:spPr>
          <a:xfrm>
            <a:off x="2627784"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83B6C4C7-E653-AC3D-76E0-E1B324CAC380}"/>
              </a:ext>
            </a:extLst>
          </p:cNvPr>
          <p:cNvSpPr/>
          <p:nvPr/>
        </p:nvSpPr>
        <p:spPr>
          <a:xfrm>
            <a:off x="3347864"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B39102D-E186-70A2-A9B8-5559A4D8A6DB}"/>
              </a:ext>
            </a:extLst>
          </p:cNvPr>
          <p:cNvSpPr/>
          <p:nvPr/>
        </p:nvSpPr>
        <p:spPr>
          <a:xfrm>
            <a:off x="1331640"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EAF5ACB-32EE-CD8F-0CEA-F720E09CF98B}"/>
              </a:ext>
            </a:extLst>
          </p:cNvPr>
          <p:cNvSpPr/>
          <p:nvPr/>
        </p:nvSpPr>
        <p:spPr>
          <a:xfrm>
            <a:off x="611560"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5D1E7604-F13B-159D-DD84-DF084B47E52F}"/>
              </a:ext>
            </a:extLst>
          </p:cNvPr>
          <p:cNvSpPr/>
          <p:nvPr/>
        </p:nvSpPr>
        <p:spPr>
          <a:xfrm>
            <a:off x="539552"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33268-AE61-1286-A048-7F9115D0BD25}"/>
              </a:ext>
            </a:extLst>
          </p:cNvPr>
          <p:cNvSpPr/>
          <p:nvPr/>
        </p:nvSpPr>
        <p:spPr>
          <a:xfrm>
            <a:off x="1115616"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4C99143-0CE9-541C-FC14-80A4A8B17929}"/>
              </a:ext>
            </a:extLst>
          </p:cNvPr>
          <p:cNvSpPr txBox="1"/>
          <p:nvPr/>
        </p:nvSpPr>
        <p:spPr>
          <a:xfrm>
            <a:off x="251520" y="5085184"/>
            <a:ext cx="8186857" cy="1200329"/>
          </a:xfrm>
          <a:prstGeom prst="rect">
            <a:avLst/>
          </a:prstGeom>
          <a:noFill/>
        </p:spPr>
        <p:txBody>
          <a:bodyPr wrap="none" rtlCol="0">
            <a:spAutoFit/>
          </a:bodyPr>
          <a:lstStyle/>
          <a:p>
            <a:r>
              <a:rPr kumimoji="1" lang="ja-JP" altLang="en-US" sz="2400" dirty="0"/>
              <a:t>「住所録」へのアクセスは非連続的かつランダムアクセス</a:t>
            </a:r>
            <a:endParaRPr kumimoji="1" lang="en-US" altLang="ja-JP" sz="2400" dirty="0"/>
          </a:p>
          <a:p>
            <a:r>
              <a:rPr kumimoji="1" lang="ja-JP" altLang="en-US" sz="2400" dirty="0"/>
              <a:t>キャッシュヒット率が低く、極めて遅い</a:t>
            </a:r>
            <a:endParaRPr kumimoji="1" lang="en-US" altLang="ja-JP" sz="2400" dirty="0"/>
          </a:p>
          <a:p>
            <a:r>
              <a:rPr lang="ja-JP" altLang="en-US" sz="2400" dirty="0"/>
              <a:t>→相互作用ペアリストをなるべく作りたくない</a:t>
            </a:r>
            <a:endParaRPr kumimoji="1" lang="ja-JP" altLang="en-US" sz="2400" dirty="0"/>
          </a:p>
        </p:txBody>
      </p:sp>
      <p:sp>
        <p:nvSpPr>
          <p:cNvPr id="28" name="テキスト ボックス 27">
            <a:extLst>
              <a:ext uri="{FF2B5EF4-FFF2-40B4-BE49-F238E27FC236}">
                <a16:creationId xmlns:a16="http://schemas.microsoft.com/office/drawing/2014/main" id="{ED0EDB3F-1735-E297-FB88-6297E84E5439}"/>
              </a:ext>
            </a:extLst>
          </p:cNvPr>
          <p:cNvSpPr txBox="1"/>
          <p:nvPr/>
        </p:nvSpPr>
        <p:spPr>
          <a:xfrm>
            <a:off x="4355976" y="1916832"/>
            <a:ext cx="4392488" cy="923330"/>
          </a:xfrm>
          <a:prstGeom prst="rect">
            <a:avLst/>
          </a:prstGeom>
          <a:noFill/>
        </p:spPr>
        <p:txBody>
          <a:bodyPr wrap="square" rtlCol="0">
            <a:spAutoFit/>
          </a:bodyPr>
          <a:lstStyle/>
          <a:p>
            <a:r>
              <a:rPr kumimoji="1" lang="ja-JP" altLang="en-US" dirty="0"/>
              <a:t>各粒子の所属するセル番号</a:t>
            </a:r>
            <a:r>
              <a:rPr kumimoji="1" lang="en-US" altLang="ja-JP" dirty="0"/>
              <a:t>(</a:t>
            </a:r>
            <a:r>
              <a:rPr kumimoji="1" lang="ja-JP" altLang="en-US" dirty="0"/>
              <a:t>住所</a:t>
            </a:r>
            <a:r>
              <a:rPr kumimoji="1" lang="en-US" altLang="ja-JP" dirty="0"/>
              <a:t>)</a:t>
            </a:r>
            <a:r>
              <a:rPr kumimoji="1" lang="ja-JP" altLang="en-US" dirty="0"/>
              <a:t>を登録</a:t>
            </a:r>
            <a:endParaRPr kumimoji="1" lang="en-US" altLang="ja-JP" dirty="0"/>
          </a:p>
          <a:p>
            <a:r>
              <a:rPr lang="ja-JP" altLang="en-US" dirty="0"/>
              <a:t>注目する粒子の近傍のセルに住むご近所さんを住所録から逆引き</a:t>
            </a:r>
            <a:endParaRPr kumimoji="1" lang="ja-JP" altLang="en-US" dirty="0"/>
          </a:p>
        </p:txBody>
      </p:sp>
    </p:spTree>
    <p:extLst>
      <p:ext uri="{BB962C8B-B14F-4D97-AF65-F5344CB8AC3E}">
        <p14:creationId xmlns:p14="http://schemas.microsoft.com/office/powerpoint/2010/main" val="30737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91B6DD-01B8-6210-A034-440E78617563}"/>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grpSp>
        <p:nvGrpSpPr>
          <p:cNvPr id="32" name="グループ化 31">
            <a:extLst>
              <a:ext uri="{FF2B5EF4-FFF2-40B4-BE49-F238E27FC236}">
                <a16:creationId xmlns:a16="http://schemas.microsoft.com/office/drawing/2014/main" id="{82AA8F74-7109-A5F2-5684-3302265FA5EE}"/>
              </a:ext>
            </a:extLst>
          </p:cNvPr>
          <p:cNvGrpSpPr/>
          <p:nvPr/>
        </p:nvGrpSpPr>
        <p:grpSpPr>
          <a:xfrm>
            <a:off x="4860032" y="1340768"/>
            <a:ext cx="4016002" cy="2406919"/>
            <a:chOff x="4211960" y="1340768"/>
            <a:chExt cx="4893455" cy="2932805"/>
          </a:xfrm>
        </p:grpSpPr>
        <p:sp>
          <p:nvSpPr>
            <p:cNvPr id="3" name="楕円 2">
              <a:extLst>
                <a:ext uri="{FF2B5EF4-FFF2-40B4-BE49-F238E27FC236}">
                  <a16:creationId xmlns:a16="http://schemas.microsoft.com/office/drawing/2014/main" id="{250FB867-66C6-6601-C4D8-484DA15CEC93}"/>
                </a:ext>
              </a:extLst>
            </p:cNvPr>
            <p:cNvSpPr/>
            <p:nvPr/>
          </p:nvSpPr>
          <p:spPr>
            <a:xfrm>
              <a:off x="5508104" y="26369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楕円 3">
              <a:extLst>
                <a:ext uri="{FF2B5EF4-FFF2-40B4-BE49-F238E27FC236}">
                  <a16:creationId xmlns:a16="http://schemas.microsoft.com/office/drawing/2014/main" id="{CEECF91E-4A2D-0A44-5B9B-7699F9ABAB70}"/>
                </a:ext>
              </a:extLst>
            </p:cNvPr>
            <p:cNvSpPr/>
            <p:nvPr/>
          </p:nvSpPr>
          <p:spPr>
            <a:xfrm>
              <a:off x="4572000" y="1700808"/>
              <a:ext cx="2160240"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楕円 4">
              <a:extLst>
                <a:ext uri="{FF2B5EF4-FFF2-40B4-BE49-F238E27FC236}">
                  <a16:creationId xmlns:a16="http://schemas.microsoft.com/office/drawing/2014/main" id="{2ABC6726-D0D2-DC0F-77DD-D0FFC1F28822}"/>
                </a:ext>
              </a:extLst>
            </p:cNvPr>
            <p:cNvSpPr/>
            <p:nvPr/>
          </p:nvSpPr>
          <p:spPr>
            <a:xfrm>
              <a:off x="4211960" y="1340768"/>
              <a:ext cx="2880320" cy="2880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 name="直線矢印コネクタ 6">
              <a:extLst>
                <a:ext uri="{FF2B5EF4-FFF2-40B4-BE49-F238E27FC236}">
                  <a16:creationId xmlns:a16="http://schemas.microsoft.com/office/drawing/2014/main" id="{199CFC12-2B4A-E79A-639E-8876231D57F8}"/>
                </a:ext>
              </a:extLst>
            </p:cNvPr>
            <p:cNvCxnSpPr/>
            <p:nvPr/>
          </p:nvCxnSpPr>
          <p:spPr>
            <a:xfrm>
              <a:off x="7308304" y="1340768"/>
              <a:ext cx="0" cy="1440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56E2AB-1577-C203-7D8D-C5D7F1B896ED}"/>
                </a:ext>
              </a:extLst>
            </p:cNvPr>
            <p:cNvSpPr txBox="1"/>
            <p:nvPr/>
          </p:nvSpPr>
          <p:spPr>
            <a:xfrm>
              <a:off x="7380312" y="1844824"/>
              <a:ext cx="1225073" cy="412524"/>
            </a:xfrm>
            <a:prstGeom prst="rect">
              <a:avLst/>
            </a:prstGeom>
            <a:noFill/>
          </p:spPr>
          <p:txBody>
            <a:bodyPr wrap="none" rtlCol="0">
              <a:spAutoFit/>
            </a:bodyPr>
            <a:lstStyle/>
            <a:p>
              <a:r>
                <a:rPr kumimoji="1" lang="ja-JP" altLang="en-US" sz="1600" dirty="0"/>
                <a:t>探索範囲</a:t>
              </a:r>
            </a:p>
          </p:txBody>
        </p:sp>
        <p:cxnSp>
          <p:nvCxnSpPr>
            <p:cNvPr id="10" name="直線コネクタ 9">
              <a:extLst>
                <a:ext uri="{FF2B5EF4-FFF2-40B4-BE49-F238E27FC236}">
                  <a16:creationId xmlns:a16="http://schemas.microsoft.com/office/drawing/2014/main" id="{BFE4D357-3D3B-0DC1-DD9E-5EB8F79FE7EA}"/>
                </a:ext>
              </a:extLst>
            </p:cNvPr>
            <p:cNvCxnSpPr>
              <a:cxnSpLocks/>
              <a:endCxn id="5" idx="0"/>
            </p:cNvCxnSpPr>
            <p:nvPr/>
          </p:nvCxnSpPr>
          <p:spPr>
            <a:xfrm flipH="1">
              <a:off x="5652120" y="134076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4B564D-EE68-F3C7-94F4-288C112D952F}"/>
                </a:ext>
              </a:extLst>
            </p:cNvPr>
            <p:cNvCxnSpPr>
              <a:cxnSpLocks/>
            </p:cNvCxnSpPr>
            <p:nvPr/>
          </p:nvCxnSpPr>
          <p:spPr>
            <a:xfrm flipH="1">
              <a:off x="5652120" y="386104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B845C5D-A44A-9F52-A6D1-C8D8B7C885A7}"/>
                </a:ext>
              </a:extLst>
            </p:cNvPr>
            <p:cNvCxnSpPr>
              <a:cxnSpLocks/>
            </p:cNvCxnSpPr>
            <p:nvPr/>
          </p:nvCxnSpPr>
          <p:spPr>
            <a:xfrm flipH="1">
              <a:off x="5652120" y="278092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A5E903-B39F-B155-2676-ECCA7C19B88A}"/>
                </a:ext>
              </a:extLst>
            </p:cNvPr>
            <p:cNvCxnSpPr>
              <a:cxnSpLocks/>
            </p:cNvCxnSpPr>
            <p:nvPr/>
          </p:nvCxnSpPr>
          <p:spPr>
            <a:xfrm>
              <a:off x="7308304" y="2780928"/>
              <a:ext cx="0" cy="10801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385AA5-8E27-E856-E303-42EA071471DB}"/>
                </a:ext>
              </a:extLst>
            </p:cNvPr>
            <p:cNvSpPr txBox="1"/>
            <p:nvPr/>
          </p:nvSpPr>
          <p:spPr>
            <a:xfrm>
              <a:off x="7380312" y="3068960"/>
              <a:ext cx="1725103" cy="412524"/>
            </a:xfrm>
            <a:prstGeom prst="rect">
              <a:avLst/>
            </a:prstGeom>
            <a:noFill/>
          </p:spPr>
          <p:txBody>
            <a:bodyPr wrap="none" rtlCol="0">
              <a:spAutoFit/>
            </a:bodyPr>
            <a:lstStyle/>
            <a:p>
              <a:r>
                <a:rPr kumimoji="1" lang="ja-JP" altLang="en-US" sz="1600" dirty="0"/>
                <a:t>相互作用範囲</a:t>
              </a:r>
            </a:p>
          </p:txBody>
        </p:sp>
        <p:cxnSp>
          <p:nvCxnSpPr>
            <p:cNvPr id="20" name="直線コネクタ 19">
              <a:extLst>
                <a:ext uri="{FF2B5EF4-FFF2-40B4-BE49-F238E27FC236}">
                  <a16:creationId xmlns:a16="http://schemas.microsoft.com/office/drawing/2014/main" id="{3165C995-9DE1-5502-DB45-BC22E43D4265}"/>
                </a:ext>
              </a:extLst>
            </p:cNvPr>
            <p:cNvCxnSpPr>
              <a:cxnSpLocks/>
              <a:endCxn id="5" idx="4"/>
            </p:cNvCxnSpPr>
            <p:nvPr/>
          </p:nvCxnSpPr>
          <p:spPr>
            <a:xfrm flipH="1">
              <a:off x="5652120" y="422108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BE4FD6B-6FCD-B909-11E6-4BB0AA0167B3}"/>
                </a:ext>
              </a:extLst>
            </p:cNvPr>
            <p:cNvCxnSpPr>
              <a:cxnSpLocks/>
            </p:cNvCxnSpPr>
            <p:nvPr/>
          </p:nvCxnSpPr>
          <p:spPr>
            <a:xfrm>
              <a:off x="7308304" y="3861048"/>
              <a:ext cx="0" cy="36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DBE72B-ECB2-0E82-17E1-7C54E590410B}"/>
                </a:ext>
              </a:extLst>
            </p:cNvPr>
            <p:cNvSpPr txBox="1"/>
            <p:nvPr/>
          </p:nvSpPr>
          <p:spPr>
            <a:xfrm>
              <a:off x="7452320" y="3861049"/>
              <a:ext cx="1225073" cy="412524"/>
            </a:xfrm>
            <a:prstGeom prst="rect">
              <a:avLst/>
            </a:prstGeom>
            <a:noFill/>
          </p:spPr>
          <p:txBody>
            <a:bodyPr wrap="none" rtlCol="0">
              <a:spAutoFit/>
            </a:bodyPr>
            <a:lstStyle/>
            <a:p>
              <a:r>
                <a:rPr kumimoji="1" lang="ja-JP" altLang="en-US" sz="1600" dirty="0"/>
                <a:t>マージン</a:t>
              </a:r>
            </a:p>
          </p:txBody>
        </p:sp>
      </p:grpSp>
      <p:sp>
        <p:nvSpPr>
          <p:cNvPr id="27" name="テキスト ボックス 26">
            <a:extLst>
              <a:ext uri="{FF2B5EF4-FFF2-40B4-BE49-F238E27FC236}">
                <a16:creationId xmlns:a16="http://schemas.microsoft.com/office/drawing/2014/main" id="{51387DFC-AC96-D07B-503D-243019A9E785}"/>
              </a:ext>
            </a:extLst>
          </p:cNvPr>
          <p:cNvSpPr txBox="1"/>
          <p:nvPr/>
        </p:nvSpPr>
        <p:spPr>
          <a:xfrm>
            <a:off x="107504" y="1484784"/>
            <a:ext cx="4608512"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ペアリスト構築時に、相互作用距離より離れた</a:t>
            </a:r>
            <a:r>
              <a:rPr lang="ja-JP" altLang="en-US" sz="2000" dirty="0"/>
              <a:t>距離にいるペアを探索、リストに登録する</a:t>
            </a:r>
            <a:endParaRPr lang="en-US" altLang="ja-JP" sz="2000" dirty="0"/>
          </a:p>
          <a:p>
            <a:pPr marL="285750" indent="-285750">
              <a:buFont typeface="Arial" panose="020B0604020202020204" pitchFamily="34" charset="0"/>
              <a:buChar char="•"/>
            </a:pPr>
            <a:r>
              <a:rPr lang="ja-JP" altLang="en-US" sz="2000" dirty="0"/>
              <a:t>安全マージンを使い切るまで、同じペアリストを使いまわす</a:t>
            </a:r>
            <a:endParaRPr lang="en-US" altLang="ja-JP" sz="2000" dirty="0"/>
          </a:p>
          <a:p>
            <a:pPr marL="285750" indent="-285750">
              <a:buFont typeface="Arial" panose="020B0604020202020204" pitchFamily="34" charset="0"/>
              <a:buChar char="•"/>
            </a:pPr>
            <a:r>
              <a:rPr kumimoji="1" lang="ja-JP" altLang="en-US" sz="2000" dirty="0"/>
              <a:t>この</a:t>
            </a:r>
            <a:r>
              <a:rPr lang="ja-JP" altLang="en-US" sz="2000" dirty="0"/>
              <a:t>手法</a:t>
            </a:r>
            <a:r>
              <a:rPr kumimoji="1" lang="ja-JP" altLang="en-US" sz="2000" dirty="0"/>
              <a:t>を</a:t>
            </a:r>
            <a:r>
              <a:rPr kumimoji="1" lang="en-US" altLang="ja-JP" sz="2000" dirty="0">
                <a:solidFill>
                  <a:srgbClr val="FF0000"/>
                </a:solidFill>
              </a:rPr>
              <a:t>Bookkeeping</a:t>
            </a:r>
            <a:r>
              <a:rPr kumimoji="1" lang="ja-JP" altLang="en-US" sz="2000" dirty="0">
                <a:solidFill>
                  <a:srgbClr val="FF0000"/>
                </a:solidFill>
              </a:rPr>
              <a:t>法</a:t>
            </a:r>
            <a:r>
              <a:rPr kumimoji="1" lang="ja-JP" altLang="en-US" sz="2000" dirty="0"/>
              <a:t>と呼ぶ</a:t>
            </a:r>
            <a:endParaRPr kumimoji="1" lang="en-US" altLang="ja-JP" sz="2000" dirty="0"/>
          </a:p>
        </p:txBody>
      </p:sp>
      <p:sp>
        <p:nvSpPr>
          <p:cNvPr id="28" name="テキスト ボックス 27">
            <a:extLst>
              <a:ext uri="{FF2B5EF4-FFF2-40B4-BE49-F238E27FC236}">
                <a16:creationId xmlns:a16="http://schemas.microsoft.com/office/drawing/2014/main" id="{9AEE7E19-8250-E094-292F-13022021D719}"/>
              </a:ext>
            </a:extLst>
          </p:cNvPr>
          <p:cNvSpPr txBox="1"/>
          <p:nvPr/>
        </p:nvSpPr>
        <p:spPr>
          <a:xfrm>
            <a:off x="971600" y="4077072"/>
            <a:ext cx="7560840" cy="461665"/>
          </a:xfrm>
          <a:prstGeom prst="rect">
            <a:avLst/>
          </a:prstGeom>
          <a:noFill/>
        </p:spPr>
        <p:txBody>
          <a:bodyPr wrap="square" rtlCol="0">
            <a:spAutoFit/>
          </a:bodyPr>
          <a:lstStyle/>
          <a:p>
            <a:r>
              <a:rPr kumimoji="1" lang="ja-JP" altLang="en-US" sz="2400" dirty="0"/>
              <a:t>重い処理であるペアリスト作成をサボることができる</a:t>
            </a:r>
            <a:endParaRPr kumimoji="1" lang="en-US" altLang="ja-JP" sz="2400" dirty="0"/>
          </a:p>
        </p:txBody>
      </p:sp>
      <p:pic>
        <p:nvPicPr>
          <p:cNvPr id="29" name="図 28">
            <a:extLst>
              <a:ext uri="{FF2B5EF4-FFF2-40B4-BE49-F238E27FC236}">
                <a16:creationId xmlns:a16="http://schemas.microsoft.com/office/drawing/2014/main" id="{9661885C-3FB1-1E94-517D-C5492A1211BE}"/>
              </a:ext>
            </a:extLst>
          </p:cNvPr>
          <p:cNvPicPr>
            <a:picLocks noChangeAspect="1"/>
          </p:cNvPicPr>
          <p:nvPr/>
        </p:nvPicPr>
        <p:blipFill>
          <a:blip r:embed="rId2"/>
          <a:stretch>
            <a:fillRect/>
          </a:stretch>
        </p:blipFill>
        <p:spPr>
          <a:xfrm>
            <a:off x="395536" y="4011533"/>
            <a:ext cx="584200" cy="569595"/>
          </a:xfrm>
          <a:prstGeom prst="rect">
            <a:avLst/>
          </a:prstGeom>
        </p:spPr>
      </p:pic>
      <p:pic>
        <p:nvPicPr>
          <p:cNvPr id="30" name="図 29">
            <a:extLst>
              <a:ext uri="{FF2B5EF4-FFF2-40B4-BE49-F238E27FC236}">
                <a16:creationId xmlns:a16="http://schemas.microsoft.com/office/drawing/2014/main" id="{5A24E95B-0950-4A1A-A48D-42C7C3A6BF81}"/>
              </a:ext>
            </a:extLst>
          </p:cNvPr>
          <p:cNvPicPr>
            <a:picLocks noChangeAspect="1"/>
          </p:cNvPicPr>
          <p:nvPr/>
        </p:nvPicPr>
        <p:blipFill>
          <a:blip r:embed="rId3"/>
          <a:stretch>
            <a:fillRect/>
          </a:stretch>
        </p:blipFill>
        <p:spPr>
          <a:xfrm>
            <a:off x="395536" y="4869160"/>
            <a:ext cx="584200" cy="576064"/>
          </a:xfrm>
          <a:prstGeom prst="rect">
            <a:avLst/>
          </a:prstGeom>
        </p:spPr>
      </p:pic>
      <p:sp>
        <p:nvSpPr>
          <p:cNvPr id="31" name="テキスト ボックス 30">
            <a:extLst>
              <a:ext uri="{FF2B5EF4-FFF2-40B4-BE49-F238E27FC236}">
                <a16:creationId xmlns:a16="http://schemas.microsoft.com/office/drawing/2014/main" id="{ADFFA86D-65F2-8E5E-6136-75E294EF2E78}"/>
              </a:ext>
            </a:extLst>
          </p:cNvPr>
          <p:cNvSpPr txBox="1"/>
          <p:nvPr/>
        </p:nvSpPr>
        <p:spPr>
          <a:xfrm>
            <a:off x="971600" y="4797152"/>
            <a:ext cx="7560840" cy="830997"/>
          </a:xfrm>
          <a:prstGeom prst="rect">
            <a:avLst/>
          </a:prstGeom>
          <a:noFill/>
        </p:spPr>
        <p:txBody>
          <a:bodyPr wrap="square" rtlCol="0">
            <a:spAutoFit/>
          </a:bodyPr>
          <a:lstStyle/>
          <a:p>
            <a:r>
              <a:rPr kumimoji="1" lang="ja-JP" altLang="en-US" sz="2400" dirty="0"/>
              <a:t>相互作用ペアリストに相互作用していないペアを含むため、力の計算前にチェックが必要</a:t>
            </a:r>
            <a:endParaRPr kumimoji="1" lang="en-US" altLang="ja-JP" sz="2400" dirty="0"/>
          </a:p>
        </p:txBody>
      </p:sp>
      <p:sp>
        <p:nvSpPr>
          <p:cNvPr id="33" name="テキスト ボックス 32">
            <a:extLst>
              <a:ext uri="{FF2B5EF4-FFF2-40B4-BE49-F238E27FC236}">
                <a16:creationId xmlns:a16="http://schemas.microsoft.com/office/drawing/2014/main" id="{E1494596-14D1-847B-2F51-34E787EF9256}"/>
              </a:ext>
            </a:extLst>
          </p:cNvPr>
          <p:cNvSpPr txBox="1"/>
          <p:nvPr/>
        </p:nvSpPr>
        <p:spPr>
          <a:xfrm>
            <a:off x="971600" y="5877272"/>
            <a:ext cx="7263527" cy="461665"/>
          </a:xfrm>
          <a:prstGeom prst="rect">
            <a:avLst/>
          </a:prstGeom>
          <a:noFill/>
        </p:spPr>
        <p:txBody>
          <a:bodyPr wrap="none" rtlCol="0">
            <a:spAutoFit/>
          </a:bodyPr>
          <a:lstStyle/>
          <a:p>
            <a:r>
              <a:rPr lang="ja-JP" altLang="en-US" sz="2400" dirty="0"/>
              <a:t>適切なマージンを取ると、全体で二倍以上早くなる</a:t>
            </a:r>
            <a:endParaRPr kumimoji="1" lang="ja-JP" altLang="en-US" sz="2400" dirty="0"/>
          </a:p>
        </p:txBody>
      </p:sp>
    </p:spTree>
    <p:extLst>
      <p:ext uri="{BB962C8B-B14F-4D97-AF65-F5344CB8AC3E}">
        <p14:creationId xmlns:p14="http://schemas.microsoft.com/office/powerpoint/2010/main" val="41957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251520" y="1340768"/>
            <a:ext cx="8352928"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現代の</a:t>
            </a:r>
            <a:r>
              <a:rPr kumimoji="1" lang="en-US" altLang="ja-JP" sz="2800" dirty="0"/>
              <a:t>CPU</a:t>
            </a:r>
            <a:r>
              <a:rPr kumimoji="1" lang="ja-JP" altLang="en-US" sz="2800" dirty="0"/>
              <a:t>はメモリアクセスがボトルネックになっており、高い計算性能を活かすのが困難</a:t>
            </a:r>
            <a:endParaRPr lang="en-US" altLang="ja-JP" sz="2800" dirty="0"/>
          </a:p>
          <a:p>
            <a:pPr marL="457200" indent="-457200">
              <a:buFont typeface="Arial" panose="020B0604020202020204" pitchFamily="34" charset="0"/>
              <a:buChar char="•"/>
            </a:pPr>
            <a:r>
              <a:rPr lang="ja-JP" altLang="en-US" sz="2800" dirty="0"/>
              <a:t>高速小容量メモリであるキャッシュの活用が性能向上のカギ</a:t>
            </a:r>
            <a:endParaRPr lang="en-US" altLang="ja-JP" sz="2800" dirty="0"/>
          </a:p>
          <a:p>
            <a:pPr marL="457200" indent="-457200">
              <a:buFont typeface="Arial" panose="020B0604020202020204" pitchFamily="34" charset="0"/>
              <a:buChar char="•"/>
            </a:pPr>
            <a:r>
              <a:rPr lang="ja-JP" altLang="en-US" sz="2800" dirty="0"/>
              <a:t>使うデータがなるべくメモリ上で連続している方が性能が良い</a:t>
            </a:r>
            <a:r>
              <a:rPr kumimoji="1" lang="ja-JP" altLang="en-US" sz="2800" dirty="0"/>
              <a:t>→ソートが有効</a:t>
            </a:r>
          </a:p>
        </p:txBody>
      </p:sp>
      <p:sp>
        <p:nvSpPr>
          <p:cNvPr id="4" name="テキスト ボックス 3">
            <a:extLst>
              <a:ext uri="{FF2B5EF4-FFF2-40B4-BE49-F238E27FC236}">
                <a16:creationId xmlns:a16="http://schemas.microsoft.com/office/drawing/2014/main" id="{9853F9AF-D497-8E30-9EF6-037C9A40BD04}"/>
              </a:ext>
            </a:extLst>
          </p:cNvPr>
          <p:cNvSpPr txBox="1"/>
          <p:nvPr/>
        </p:nvSpPr>
        <p:spPr>
          <a:xfrm>
            <a:off x="107504" y="4797152"/>
            <a:ext cx="7632847" cy="954107"/>
          </a:xfrm>
          <a:prstGeom prst="rect">
            <a:avLst/>
          </a:prstGeom>
          <a:noFill/>
        </p:spPr>
        <p:txBody>
          <a:bodyPr wrap="square" rtlCol="0">
            <a:spAutoFit/>
          </a:bodyPr>
          <a:lstStyle/>
          <a:p>
            <a:r>
              <a:rPr kumimoji="1" lang="ja-JP" altLang="en-US" sz="2800" dirty="0"/>
              <a:t>余計に計算してでもメモリアクセスを減らしたほうがトータルで高速になることが多い</a:t>
            </a:r>
          </a:p>
        </p:txBody>
      </p:sp>
      <p:pic>
        <p:nvPicPr>
          <p:cNvPr id="1026" name="Picture 2" descr="成金のイラスト">
            <a:extLst>
              <a:ext uri="{FF2B5EF4-FFF2-40B4-BE49-F238E27FC236}">
                <a16:creationId xmlns:a16="http://schemas.microsoft.com/office/drawing/2014/main" id="{8763A1FD-4D7E-EAF6-03C2-A6D50F27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509120"/>
            <a:ext cx="1566525"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6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331640" y="1700808"/>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85697" y="1700808"/>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403648" y="5589240"/>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779"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220072" y="5589240"/>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12372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8416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323528" y="4005064"/>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76256" y="3913892"/>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108069" y="304495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104672" y="3040007"/>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789040"/>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C99E299-C98C-6D49-FDBD-60791E8D5B32}"/>
              </a:ext>
            </a:extLst>
          </p:cNvPr>
          <p:cNvSpPr txBox="1"/>
          <p:nvPr/>
        </p:nvSpPr>
        <p:spPr>
          <a:xfrm>
            <a:off x="1979712" y="6309320"/>
            <a:ext cx="6070893" cy="369332"/>
          </a:xfrm>
          <a:prstGeom prst="rect">
            <a:avLst/>
          </a:prstGeom>
          <a:noFill/>
        </p:spPr>
        <p:txBody>
          <a:bodyPr wrap="none" rtlCol="0">
            <a:spAutoFit/>
          </a:bodyPr>
          <a:lstStyle/>
          <a:p>
            <a:r>
              <a:rPr kumimoji="1" lang="en-US" altLang="ja-JP" dirty="0"/>
              <a:t>※SIMD</a:t>
            </a:r>
            <a:r>
              <a:rPr kumimoji="1" lang="ja-JP" altLang="en-US" dirty="0"/>
              <a:t>レジスタ</a:t>
            </a:r>
            <a:r>
              <a:rPr lang="ja-JP" altLang="en-US" dirty="0"/>
              <a:t>は異なるデータ型で共有することが多い</a:t>
            </a:r>
            <a:endParaRPr kumimoji="1" lang="ja-JP" altLang="en-US" dirty="0"/>
          </a:p>
        </p:txBody>
      </p:sp>
    </p:spTree>
    <p:extLst>
      <p:ext uri="{BB962C8B-B14F-4D97-AF65-F5344CB8AC3E}">
        <p14:creationId xmlns:p14="http://schemas.microsoft.com/office/powerpoint/2010/main" val="8450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
        <p:nvSpPr>
          <p:cNvPr id="4" name="テキスト ボックス 3">
            <a:extLst>
              <a:ext uri="{FF2B5EF4-FFF2-40B4-BE49-F238E27FC236}">
                <a16:creationId xmlns:a16="http://schemas.microsoft.com/office/drawing/2014/main" id="{4AA2D096-A23A-AE13-1C52-D21E424A0594}"/>
              </a:ext>
            </a:extLst>
          </p:cNvPr>
          <p:cNvSpPr txBox="1"/>
          <p:nvPr/>
        </p:nvSpPr>
        <p:spPr>
          <a:xfrm>
            <a:off x="2339752" y="4067780"/>
            <a:ext cx="2954655" cy="369332"/>
          </a:xfrm>
          <a:prstGeom prst="rect">
            <a:avLst/>
          </a:prstGeom>
          <a:noFill/>
        </p:spPr>
        <p:txBody>
          <a:bodyPr wrap="none" rtlCol="0">
            <a:spAutoFit/>
          </a:bodyPr>
          <a:lstStyle/>
          <a:p>
            <a:r>
              <a:rPr lang="en-US" altLang="ja-JP" dirty="0"/>
              <a:t>※</a:t>
            </a:r>
            <a:r>
              <a:rPr lang="ja-JP" altLang="en-US" dirty="0"/>
              <a:t>本講義では紹介しません</a:t>
            </a:r>
            <a:endParaRPr kumimoji="1" lang="ja-JP" altLang="en-US" dirty="0"/>
          </a:p>
        </p:txBody>
      </p:sp>
    </p:spTree>
    <p:extLst>
      <p:ext uri="{BB962C8B-B14F-4D97-AF65-F5344CB8AC3E}">
        <p14:creationId xmlns:p14="http://schemas.microsoft.com/office/powerpoint/2010/main" val="2944387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5DDBAA-F883-0475-2402-465983BADF44}"/>
              </a:ext>
            </a:extLst>
          </p:cNvPr>
          <p:cNvSpPr>
            <a:spLocks noGrp="1"/>
          </p:cNvSpPr>
          <p:nvPr>
            <p:ph type="body" sz="quarter" idx="10"/>
          </p:nvPr>
        </p:nvSpPr>
        <p:spPr/>
        <p:txBody>
          <a:bodyPr/>
          <a:lstStyle/>
          <a:p>
            <a:r>
              <a:rPr kumimoji="1" lang="ja-JP" altLang="en-US" dirty="0"/>
              <a:t>本日の講義のまとめ</a:t>
            </a:r>
          </a:p>
        </p:txBody>
      </p:sp>
      <p:sp>
        <p:nvSpPr>
          <p:cNvPr id="3" name="テキスト ボックス 2">
            <a:extLst>
              <a:ext uri="{FF2B5EF4-FFF2-40B4-BE49-F238E27FC236}">
                <a16:creationId xmlns:a16="http://schemas.microsoft.com/office/drawing/2014/main" id="{55DAD186-31EC-B1F0-9541-338ADCC41D73}"/>
              </a:ext>
            </a:extLst>
          </p:cNvPr>
          <p:cNvSpPr txBox="1"/>
          <p:nvPr/>
        </p:nvSpPr>
        <p:spPr>
          <a:xfrm>
            <a:off x="395536" y="1340768"/>
            <a:ext cx="7992888" cy="378565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現代の</a:t>
            </a:r>
            <a:r>
              <a:rPr lang="en-US" altLang="ja-JP" sz="2400" dirty="0"/>
              <a:t>CPU</a:t>
            </a:r>
            <a:r>
              <a:rPr lang="ja-JP" altLang="en-US" sz="2400" dirty="0"/>
              <a:t>は、構造が複雑化、多階層化しており、性能を出すのが困難</a:t>
            </a:r>
            <a:endParaRPr lang="en-US" altLang="ja-JP" sz="2400" dirty="0"/>
          </a:p>
          <a:p>
            <a:pPr marL="342900" indent="-342900">
              <a:buFont typeface="Arial" panose="020B0604020202020204" pitchFamily="34" charset="0"/>
              <a:buChar char="•"/>
            </a:pPr>
            <a:r>
              <a:rPr lang="ja-JP" altLang="en-US" sz="2400" dirty="0"/>
              <a:t>特にメモリアクセスがボトルネックになりやすいため、性能を出すためにはキャッシュの有効活用が必要</a:t>
            </a:r>
            <a:endParaRPr lang="en-US" altLang="ja-JP" sz="2400" dirty="0"/>
          </a:p>
          <a:p>
            <a:pPr marL="342900" indent="-342900">
              <a:buFont typeface="Arial" panose="020B0604020202020204" pitchFamily="34" charset="0"/>
              <a:buChar char="•"/>
            </a:pPr>
            <a:r>
              <a:rPr lang="ja-JP" altLang="en-US" sz="2400" dirty="0"/>
              <a:t>現代</a:t>
            </a:r>
            <a:r>
              <a:rPr lang="en-US" altLang="ja-JP" sz="2400" dirty="0"/>
              <a:t>CPU</a:t>
            </a:r>
            <a:r>
              <a:rPr lang="ja-JP" altLang="en-US" sz="2400" dirty="0"/>
              <a:t>の性能は</a:t>
            </a:r>
            <a:r>
              <a:rPr lang="en-US" altLang="ja-JP" sz="2400" dirty="0"/>
              <a:t>SIMD</a:t>
            </a:r>
            <a:r>
              <a:rPr lang="ja-JP" altLang="en-US" sz="2400" dirty="0"/>
              <a:t>幅を使い切った場合の値であり、</a:t>
            </a:r>
            <a:r>
              <a:rPr lang="en-US" altLang="ja-JP" sz="2400" dirty="0"/>
              <a:t>SIMD</a:t>
            </a:r>
            <a:r>
              <a:rPr lang="ja-JP" altLang="en-US" sz="2400" dirty="0"/>
              <a:t>レジスタを活用できないコードは性能が出ない</a:t>
            </a:r>
            <a:endParaRPr lang="en-US" altLang="ja-JP" sz="2400" dirty="0"/>
          </a:p>
          <a:p>
            <a:pPr marL="342900" indent="-342900">
              <a:buFont typeface="Arial" panose="020B0604020202020204" pitchFamily="34" charset="0"/>
              <a:buChar char="•"/>
            </a:pPr>
            <a:r>
              <a:rPr kumimoji="1" lang="ja-JP" altLang="en-US" sz="2400" dirty="0"/>
              <a:t>単純なコードであっても、高い計算効率を達成するには、アルゴリズム</a:t>
            </a:r>
            <a:r>
              <a:rPr kumimoji="1" lang="en-US" altLang="ja-JP" sz="2400" dirty="0"/>
              <a:t>(</a:t>
            </a:r>
            <a:r>
              <a:rPr kumimoji="1" lang="ja-JP" altLang="en-US" sz="2400" dirty="0"/>
              <a:t>ソフトウェア</a:t>
            </a:r>
            <a:r>
              <a:rPr kumimoji="1" lang="en-US" altLang="ja-JP" sz="2400" dirty="0"/>
              <a:t>)</a:t>
            </a:r>
            <a:r>
              <a:rPr kumimoji="1" lang="ja-JP" altLang="en-US" sz="2400" dirty="0"/>
              <a:t>とハードウェアの両方の知識が必要</a:t>
            </a:r>
          </a:p>
        </p:txBody>
      </p:sp>
    </p:spTree>
    <p:extLst>
      <p:ext uri="{BB962C8B-B14F-4D97-AF65-F5344CB8AC3E}">
        <p14:creationId xmlns:p14="http://schemas.microsoft.com/office/powerpoint/2010/main" val="95064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D6B78B-48DA-8A63-9D9B-536285BEA033}"/>
              </a:ext>
            </a:extLst>
          </p:cNvPr>
          <p:cNvSpPr>
            <a:spLocks noGrp="1"/>
          </p:cNvSpPr>
          <p:nvPr>
            <p:ph type="body" sz="quarter" idx="10"/>
          </p:nvPr>
        </p:nvSpPr>
        <p:spPr/>
        <p:txBody>
          <a:bodyPr/>
          <a:lstStyle/>
          <a:p>
            <a:r>
              <a:rPr lang="ja-JP" altLang="en-US" dirty="0"/>
              <a:t>講義全体のまとめ</a:t>
            </a:r>
            <a:endParaRPr kumimoji="1" lang="ja-JP" altLang="en-US" dirty="0"/>
          </a:p>
        </p:txBody>
      </p:sp>
      <p:sp>
        <p:nvSpPr>
          <p:cNvPr id="3" name="テキスト ボックス 2">
            <a:extLst>
              <a:ext uri="{FF2B5EF4-FFF2-40B4-BE49-F238E27FC236}">
                <a16:creationId xmlns:a16="http://schemas.microsoft.com/office/drawing/2014/main" id="{4D16A1D2-4DEF-4040-EA53-CD2E7A465D20}"/>
              </a:ext>
            </a:extLst>
          </p:cNvPr>
          <p:cNvSpPr txBox="1"/>
          <p:nvPr/>
        </p:nvSpPr>
        <p:spPr>
          <a:xfrm>
            <a:off x="395536" y="1268760"/>
            <a:ext cx="7109639" cy="646331"/>
          </a:xfrm>
          <a:prstGeom prst="rect">
            <a:avLst/>
          </a:prstGeom>
          <a:noFill/>
        </p:spPr>
        <p:txBody>
          <a:bodyPr wrap="none" rtlCol="0">
            <a:spAutoFit/>
          </a:bodyPr>
          <a:lstStyle/>
          <a:p>
            <a:r>
              <a:rPr kumimoji="1" lang="ja-JP" altLang="en-US" sz="3600" dirty="0"/>
              <a:t>シミュレーションとは宣言である</a:t>
            </a:r>
          </a:p>
        </p:txBody>
      </p:sp>
      <p:sp>
        <p:nvSpPr>
          <p:cNvPr id="4" name="テキスト ボックス 3">
            <a:extLst>
              <a:ext uri="{FF2B5EF4-FFF2-40B4-BE49-F238E27FC236}">
                <a16:creationId xmlns:a16="http://schemas.microsoft.com/office/drawing/2014/main" id="{9871AEAC-91AC-9FB4-DD65-80B8D84D13CE}"/>
              </a:ext>
            </a:extLst>
          </p:cNvPr>
          <p:cNvSpPr txBox="1"/>
          <p:nvPr/>
        </p:nvSpPr>
        <p:spPr>
          <a:xfrm>
            <a:off x="827584" y="1988840"/>
            <a:ext cx="7225055" cy="1200329"/>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世の中がこのモデルで表される</a:t>
            </a:r>
            <a:endParaRPr lang="en-US" altLang="ja-JP" sz="3600" dirty="0"/>
          </a:p>
          <a:p>
            <a:pPr marL="571500" indent="-571500">
              <a:buFont typeface="Arial" panose="020B0604020202020204" pitchFamily="34" charset="0"/>
              <a:buChar char="•"/>
            </a:pPr>
            <a:r>
              <a:rPr kumimoji="1" lang="ja-JP" altLang="en-US" sz="3600" dirty="0"/>
              <a:t>知りたい物理量はこう定義する</a:t>
            </a:r>
          </a:p>
        </p:txBody>
      </p:sp>
      <p:sp>
        <p:nvSpPr>
          <p:cNvPr id="5" name="テキスト ボックス 4">
            <a:extLst>
              <a:ext uri="{FF2B5EF4-FFF2-40B4-BE49-F238E27FC236}">
                <a16:creationId xmlns:a16="http://schemas.microsoft.com/office/drawing/2014/main" id="{28C3D735-0360-D49F-0EBE-C5A905A7E107}"/>
              </a:ext>
            </a:extLst>
          </p:cNvPr>
          <p:cNvSpPr txBox="1"/>
          <p:nvPr/>
        </p:nvSpPr>
        <p:spPr>
          <a:xfrm>
            <a:off x="467544" y="3429000"/>
            <a:ext cx="7571303" cy="646331"/>
          </a:xfrm>
          <a:prstGeom prst="rect">
            <a:avLst/>
          </a:prstGeom>
          <a:noFill/>
        </p:spPr>
        <p:txBody>
          <a:bodyPr wrap="none" rtlCol="0">
            <a:spAutoFit/>
          </a:bodyPr>
          <a:lstStyle/>
          <a:p>
            <a:r>
              <a:rPr lang="ja-JP" altLang="en-US" sz="3600" dirty="0"/>
              <a:t>何が定義で、何が非自明かを考える</a:t>
            </a:r>
            <a:endParaRPr kumimoji="1" lang="ja-JP" altLang="en-US" sz="3600" dirty="0"/>
          </a:p>
        </p:txBody>
      </p:sp>
      <p:sp>
        <p:nvSpPr>
          <p:cNvPr id="6" name="テキスト ボックス 5">
            <a:extLst>
              <a:ext uri="{FF2B5EF4-FFF2-40B4-BE49-F238E27FC236}">
                <a16:creationId xmlns:a16="http://schemas.microsoft.com/office/drawing/2014/main" id="{ECA7BB97-6BEE-2D2F-482D-A7E6A350B49D}"/>
              </a:ext>
            </a:extLst>
          </p:cNvPr>
          <p:cNvSpPr txBox="1"/>
          <p:nvPr/>
        </p:nvSpPr>
        <p:spPr>
          <a:xfrm>
            <a:off x="539552" y="4365104"/>
            <a:ext cx="8208912" cy="1224136"/>
          </a:xfrm>
          <a:prstGeom prst="rect">
            <a:avLst/>
          </a:prstGeom>
          <a:noFill/>
        </p:spPr>
        <p:txBody>
          <a:bodyPr wrap="square" rtlCol="0">
            <a:spAutoFit/>
          </a:bodyPr>
          <a:lstStyle/>
          <a:p>
            <a:r>
              <a:rPr lang="ja-JP" altLang="en-US" sz="3600" dirty="0"/>
              <a:t>効率的なシミュレーションコードを書くのは難しい</a:t>
            </a:r>
            <a:endParaRPr kumimoji="1" lang="ja-JP" altLang="en-US" sz="3600" dirty="0"/>
          </a:p>
        </p:txBody>
      </p:sp>
      <p:pic>
        <p:nvPicPr>
          <p:cNvPr id="2050" name="Picture 2" descr="アンクルサムのイラスト">
            <a:extLst>
              <a:ext uri="{FF2B5EF4-FFF2-40B4-BE49-F238E27FC236}">
                <a16:creationId xmlns:a16="http://schemas.microsoft.com/office/drawing/2014/main" id="{099B284C-4E55-C477-50C2-6F30D92F2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5013176"/>
            <a:ext cx="1260262" cy="16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9134</TotalTime>
  <Words>4164</Words>
  <Application>Microsoft Office PowerPoint</Application>
  <PresentationFormat>画面に合わせる (4:3)</PresentationFormat>
  <Paragraphs>855</Paragraphs>
  <Slides>71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71</vt:i4>
      </vt:variant>
    </vt:vector>
  </HeadingPairs>
  <TitlesOfParts>
    <vt:vector size="77"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1112</cp:revision>
  <dcterms:created xsi:type="dcterms:W3CDTF">2019-01-02T05:23:01Z</dcterms:created>
  <dcterms:modified xsi:type="dcterms:W3CDTF">2022-05-18T10:54:14Z</dcterms:modified>
</cp:coreProperties>
</file>